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317" r:id="rId3"/>
    <p:sldId id="314" r:id="rId4"/>
    <p:sldId id="335" r:id="rId5"/>
    <p:sldId id="331" r:id="rId6"/>
    <p:sldId id="332" r:id="rId7"/>
    <p:sldId id="316" r:id="rId8"/>
    <p:sldId id="288" r:id="rId9"/>
    <p:sldId id="329" r:id="rId10"/>
    <p:sldId id="330" r:id="rId11"/>
    <p:sldId id="336" r:id="rId12"/>
    <p:sldId id="333" r:id="rId13"/>
    <p:sldId id="334" r:id="rId14"/>
    <p:sldId id="293" r:id="rId15"/>
    <p:sldId id="268" r:id="rId16"/>
    <p:sldId id="270" r:id="rId17"/>
    <p:sldId id="282" r:id="rId18"/>
    <p:sldId id="284" r:id="rId19"/>
    <p:sldId id="283" r:id="rId20"/>
    <p:sldId id="285" r:id="rId21"/>
    <p:sldId id="262" r:id="rId22"/>
    <p:sldId id="286" r:id="rId23"/>
    <p:sldId id="290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70" d="100"/>
          <a:sy n="70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 smtClean="0"/>
              <a:t>+&lt;0.1% +0.2% +0.2% +1.0% +1.9% +1.9% +2.4%</a:t>
            </a:r>
          </a:p>
          <a:p>
            <a:r>
              <a:rPr lang="es-MX" sz="1200" dirty="0" smtClean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20/09/2021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incsemanaregion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file:///C:\Users\Willy\Emerge-UPCH%20Dropbox\2.%20Jefatura\Projects\CoViD-19\Analisis\Sec.%20Variantes\Variantes\PASCO.png" TargetMode="External"/><Relationship Id="rId3" Type="http://schemas.openxmlformats.org/officeDocument/2006/relationships/image" Target="file:///C:\Users\Willy\Emerge-UPCH%20Dropbox\2.%20Jefatura\Projects\CoViD-19\Analisis\Sec.%20Variantes\Variantes\AREQUIPA.png" TargetMode="External"/><Relationship Id="rId7" Type="http://schemas.openxmlformats.org/officeDocument/2006/relationships/image" Target="file:///C:\Users\Willy\Emerge-UPCH%20Dropbox\2.%20Jefatura\Projects\CoViD-19\Analisis\Sec.%20Variantes\Variantes\CAJAMARCA.png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file:///C:\Users\Willy\Emerge-UPCH%20Dropbox\2.%20Jefatura\Projects\CoViD-19\Analisis\Sec.%20Variantes\Variantes\LAMBAYEQUE.png" TargetMode="External"/><Relationship Id="rId5" Type="http://schemas.openxmlformats.org/officeDocument/2006/relationships/image" Target="file:///C:\Users\Willy\Emerge-UPCH%20Dropbox\2.%20Jefatura\Projects\CoViD-19\Analisis\Sec.%20Variantes\Variantes\JUNIN.pn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file:///C:\Users\Willy\Emerge-UPCH%20Dropbox\2.%20Jefatura\Projects\CoViD-19\Analisis\Sec.%20Variantes\Variantes\ICA.p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image" Target="file:///C:\Users\Willy\Emerge-UPCH%20Dropbox\2.%20Jefatura\Projects\CoViD-19\MINSA\Informes\PNG\nucicostacentro.png" TargetMode="External"/><Relationship Id="rId3" Type="http://schemas.openxmlformats.org/officeDocument/2006/relationships/image" Target="file:///C:\Users\Willy\Emerge-UPCH%20Dropbox\2.%20Jefatura\Projects\CoViD-19\MINSA\Datos\UCI\positividad\costacentro2.png" TargetMode="External"/><Relationship Id="rId7" Type="http://schemas.openxmlformats.org/officeDocument/2006/relationships/image" Target="file:///C:\Users\Willy\Emerge-UPCH%20Dropbox\2.%20Jefatura\Projects\CoViD-19\MINSA\Informes\PNG\LIMAprovg.png" TargetMode="External"/><Relationship Id="rId12" Type="http://schemas.openxmlformats.org/officeDocument/2006/relationships/image" Target="file:///C:\Users\Willy\Emerge-UPCH%20Dropbox\2.%20Jefatura\Projects\CoViD-19\MINSA\Informes\PNG\ICAsd.png" TargetMode="External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file:///C:\Users\Willy\Emerge-UPCH%20Dropbox\2.%20Jefatura\Projects\CoViD-19\MINSA\Informes\PNG\ANCASHsd.png" TargetMode="External"/><Relationship Id="rId20" Type="http://schemas.openxmlformats.org/officeDocument/2006/relationships/image" Target="file:///C:\Users\Willy\Emerge-UPCH%20Dropbox\2.%20Jefatura\Projects\CoViD-19\MINSA\Informes\PNG\ucicostacentr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file:///C:\Users\Willy\Emerge-UPCH%20Dropbox\2.%20Jefatura\Projects\CoViD-19\MINSA\Informes\PNG\LA%20LIBERTADsd.png" TargetMode="External"/><Relationship Id="rId15" Type="http://schemas.openxmlformats.org/officeDocument/2006/relationships/image" Target="../media/image33.png"/><Relationship Id="rId10" Type="http://schemas.openxmlformats.org/officeDocument/2006/relationships/image" Target="file:///C:\Users\Willy\Emerge-UPCH%20Dropbox\2.%20Jefatura\Projects\CoViD-19\MINSA\Informes\PNG\CALLAOsd.png" TargetMode="External"/><Relationship Id="rId19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file:///C:\Users\Willy\Emerge-UPCH%20Dropbox\2.%20Jefatura\Projects\CoViD-19\MINSA\Informes\PNG\costacentro2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file:///C:\Users\Willy\Emerge-UPCH%20Dropbox\2.%20Jefatura\Projects\CoViD-19\MINSA\Informes\PNG\nucicostasur.png" TargetMode="External"/><Relationship Id="rId3" Type="http://schemas.openxmlformats.org/officeDocument/2006/relationships/image" Target="file:///C:\Users\Willy\Emerge-UPCH%20Dropbox\2.%20Jefatura\Projects\CoViD-19\MINSA\Datos\UCI\positividad\costasur2.png" TargetMode="External"/><Relationship Id="rId7" Type="http://schemas.openxmlformats.org/officeDocument/2006/relationships/image" Target="file:///C:\Users\Willy\Emerge-UPCH%20Dropbox\2.%20Jefatura\Projects\CoViD-19\MINSA\Informes\PNG\TACNAsd.png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file:///C:\Users\Willy\Emerge-UPCH%20Dropbox\2.%20Jefatura\Projects\CoViD-19\MINSA\Informes\PNG\MOQUEGUAsd.png" TargetMode="External"/><Relationship Id="rId5" Type="http://schemas.openxmlformats.org/officeDocument/2006/relationships/image" Target="file:///C:\Users\Willy\Emerge-UPCH%20Dropbox\2.%20Jefatura\Projects\CoViD-19\MINSA\Informes\PNG\AREQUIPAsd.png" TargetMode="External"/><Relationship Id="rId15" Type="http://schemas.openxmlformats.org/officeDocument/2006/relationships/image" Target="file:///C:\Users\Willy\Emerge-UPCH%20Dropbox\2.%20Jefatura\Projects\CoViD-19\MINSA\Informes\PNG\ucicostasur.png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file:///C:\Users\Willy\Emerge-UPCH%20Dropbox\2.%20Jefatura\Projects\CoViD-19\MINSA\Informes\PNG\costasur2.png" TargetMode="External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file:///C:\Users\Willy\Emerge-UPCH%20Dropbox\2.%20Jefatura\Projects\CoViD-19\MINSA\Informes\PNG\MADRE%20DE%20DIOSsd.png" TargetMode="External"/><Relationship Id="rId18" Type="http://schemas.openxmlformats.org/officeDocument/2006/relationships/image" Target="../media/image51.png"/><Relationship Id="rId3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PUNOsd.png" TargetMode="External"/><Relationship Id="rId12" Type="http://schemas.openxmlformats.org/officeDocument/2006/relationships/image" Target="../media/image48.png"/><Relationship Id="rId17" Type="http://schemas.openxmlformats.org/officeDocument/2006/relationships/image" Target="file:///C:\Users\Willy\Emerge-UPCH%20Dropbox\2.%20Jefatura\Projects\CoViD-19\MINSA\Informes\PNG\ucisierrasur.png" TargetMode="External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file:///C:\Users\Willy\Emerge-UPCH%20Dropbox\2.%20Jefatura\Projects\CoViD-19\MINSA\Informes\PNG\CUSCOsd.png" TargetMode="External"/><Relationship Id="rId5" Type="http://schemas.openxmlformats.org/officeDocument/2006/relationships/image" Target="file:///C:\Users\Willy\Emerge-UPCH%20Dropbox\2.%20Jefatura\Projects\CoViD-19\MINSA\Datos\UCI\positividad\sierraselvasur2.png" TargetMode="External"/><Relationship Id="rId15" Type="http://schemas.openxmlformats.org/officeDocument/2006/relationships/image" Target="file:///C:\Users\Willy\Emerge-UPCH%20Dropbox\2.%20Jefatura\Projects\CoViD-19\MINSA\Informes\PNG\AYACUCHOsd.png" TargetMode="External"/><Relationship Id="rId10" Type="http://schemas.openxmlformats.org/officeDocument/2006/relationships/image" Target="../media/image47.png"/><Relationship Id="rId19" Type="http://schemas.openxmlformats.org/officeDocument/2006/relationships/image" Target="file:///C:\Users\Willy\Emerge-UPCH%20Dropbox\2.%20Jefatura\Projects\CoViD-19\MINSA\Informes\PNG\nucisierrasur.png" TargetMode="External"/><Relationship Id="rId4" Type="http://schemas.openxmlformats.org/officeDocument/2006/relationships/image" Target="../media/image44.png"/><Relationship Id="rId9" Type="http://schemas.openxmlformats.org/officeDocument/2006/relationships/image" Target="file:///C:\Users\Willy\Emerge-UPCH%20Dropbox\2.%20Jefatura\Projects\CoViD-19\MINSA\Informes\PNG\APURIMACsd.png" TargetMode="External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file:///C:\Users\Willy\Emerge-UPCH%20Dropbox\2.%20Jefatura\Projects\CoViD-19\MINSA\Informes\PNG\ucisierracentro.png" TargetMode="External"/><Relationship Id="rId3" Type="http://schemas.openxmlformats.org/officeDocument/2006/relationships/image" Target="file:///C:\Users\Willy\Emerge-UPCH%20Dropbox\2.%20Jefatura\Projects\CoViD-19\MINSA\Informes\PNG\sierracentro2.png" TargetMode="External"/><Relationship Id="rId7" Type="http://schemas.openxmlformats.org/officeDocument/2006/relationships/image" Target="file:///C:\Users\Willy\Emerge-UPCH%20Dropbox\2.%20Jefatura\Projects\CoViD-19\MINSA\Informes\PNG\HUANUCOsd.png" TargetMode="External"/><Relationship Id="rId12" Type="http://schemas.openxmlformats.org/officeDocument/2006/relationships/image" Target="../media/image57.png"/><Relationship Id="rId17" Type="http://schemas.openxmlformats.org/officeDocument/2006/relationships/image" Target="file:///C:\Users\Willy\Emerge-UPCH%20Dropbox\2.%20Jefatura\Projects\CoViD-19\MINSA\Informes\PNG\HUANCAVELICAsd.png" TargetMode="External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file:///C:\Users\Willy\Emerge-UPCH%20Dropbox\2.%20Jefatura\Projects\CoViD-19\MINSA\Informes\PNG\PASCOsd.png" TargetMode="External"/><Relationship Id="rId5" Type="http://schemas.openxmlformats.org/officeDocument/2006/relationships/image" Target="file:///C:\Users\Willy\Emerge-UPCH%20Dropbox\2.%20Jefatura\Projects\CoViD-19\MINSA\Datos\UCI\positividad\sierracentro2.png" TargetMode="External"/><Relationship Id="rId15" Type="http://schemas.openxmlformats.org/officeDocument/2006/relationships/image" Target="file:///C:\Users\Willy\Emerge-UPCH%20Dropbox\2.%20Jefatura\Projects\CoViD-19\MINSA\Informes\PNG\nucisierracentro.png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file:///C:\Users\Willy\Emerge-UPCH%20Dropbox\2.%20Jefatura\Projects\CoViD-19\MINSA\Informes\PNG\JUNINsd.png" TargetMode="External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Datos\UCI\positividad\selvabaja2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file:///C:\Users\Willy\Emerge-UPCH%20Dropbox\2.%20Jefatura\Projects\CoViD-19\MINSA\Informes\PNG\ucisierraselvanorte.png" TargetMode="External"/><Relationship Id="rId3" Type="http://schemas.openxmlformats.org/officeDocument/2006/relationships/image" Target="file:///C:\Users\Willy\Emerge-UPCH%20Dropbox\2.%20Jefatura\Projects\CoViD-19\MINSA\Datos\UCI\positividad\sierraselvanorte2.png" TargetMode="External"/><Relationship Id="rId7" Type="http://schemas.openxmlformats.org/officeDocument/2006/relationships/image" Target="file:///C:\Users\Willy\Emerge-UPCH%20Dropbox\2.%20Jefatura\Projects\CoViD-19\MINSA\Informes\PNG\AMAZONASsd.png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file:///C:\Users\Willy\Emerge-UPCH%20Dropbox\2.%20Jefatura\Projects\CoViD-19\MINSA\Informes\PNG\sierraselvanorte2.png" TargetMode="External"/><Relationship Id="rId5" Type="http://schemas.openxmlformats.org/officeDocument/2006/relationships/image" Target="file:///C:\Users\Willy\Emerge-UPCH%20Dropbox\2.%20Jefatura\Projects\CoViD-19\MINSA\Informes\PNG\CAJAMARCAsd.png" TargetMode="External"/><Relationship Id="rId15" Type="http://schemas.openxmlformats.org/officeDocument/2006/relationships/image" Target="file:///C:\Users\Willy\Emerge-UPCH%20Dropbox\2.%20Jefatura\Projects\CoViD-19\MINSA\Informes\PNG\nucisierraselvanorte.png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file:///C:\Users\Willy\Emerge-UPCH%20Dropbox\2.%20Jefatura\Projects\CoViD-19\MINSA\Informes\PNG\SAN%20MARTINsd.png" TargetMode="External"/><Relationship Id="rId1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file:///C:\Users\Willy\Emerge-UPCH%20Dropbox\2.%20Jefatura\Projects\CoViD-19\MINSA\Informes\PNG\PIURAsd.png" TargetMode="External"/><Relationship Id="rId3" Type="http://schemas.openxmlformats.org/officeDocument/2006/relationships/image" Target="file:///C:\Users\Willy\Emerge-UPCH%20Dropbox\2.%20Jefatura\Projects\CoViD-19\MINSA\Datos\UCI\positividad\costanorte2.png" TargetMode="External"/><Relationship Id="rId7" Type="http://schemas.openxmlformats.org/officeDocument/2006/relationships/image" Target="file:///C:\Users\Willy\Emerge-UPCH%20Dropbox\2.%20Jefatura\Projects\CoViD-19\MINSA\Informes\PNG\ucicostaorte.png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file:///C:\Users\Willy\Emerge-UPCH%20Dropbox\2.%20Jefatura\Projects\CoViD-19\MINSA\Informes\PNG\TUMBESsd.png" TargetMode="External"/><Relationship Id="rId5" Type="http://schemas.openxmlformats.org/officeDocument/2006/relationships/image" Target="file:///C:\Users\Willy\Emerge-UPCH%20Dropbox\2.%20Jefatura\Projects\CoViD-19\MINSA\Informes\PNG\nucicostaorte.png" TargetMode="External"/><Relationship Id="rId15" Type="http://schemas.openxmlformats.org/officeDocument/2006/relationships/image" Target="file:///C:\Users\Willy\Emerge-UPCH%20Dropbox\2.%20Jefatura\Projects\CoViD-19\MINSA\Informes\PNG\costanorte2.png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file:///C:\Users\Willy\Emerge-UPCH%20Dropbox\2.%20Jefatura\Projects\CoViD-19\MINSA\Informes\PNG\LAMBAYEQUEsd.png" TargetMode="External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perusd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Casos%20Covid\resultado\perusd4s.p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 fontScale="90000"/>
          </a:bodyPr>
          <a:lstStyle/>
          <a:p>
            <a:r>
              <a:rPr lang="es-PE" b="1" dirty="0" smtClean="0"/>
              <a:t>Situación Epidemiológica de la </a:t>
            </a:r>
            <a:br>
              <a:rPr lang="es-PE" b="1" dirty="0" smtClean="0"/>
            </a:br>
            <a:r>
              <a:rPr lang="es-PE" b="1" dirty="0" smtClean="0"/>
              <a:t>COVID-19 al 18 de Septiembre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 lnSpcReduction="10000"/>
          </a:bodyPr>
          <a:lstStyle/>
          <a:p>
            <a:r>
              <a:rPr lang="es-PE" dirty="0" smtClean="0"/>
              <a:t>Estado y tendencia semanal con datos disponibles a la semana epidemiológica 37 del 2021</a:t>
            </a:r>
          </a:p>
          <a:p>
            <a:endParaRPr lang="es-PE" dirty="0" smtClean="0"/>
          </a:p>
          <a:p>
            <a:r>
              <a:rPr lang="es-PE" dirty="0" smtClean="0"/>
              <a:t>Fuentes</a:t>
            </a:r>
          </a:p>
          <a:p>
            <a:r>
              <a:rPr lang="es-PE" b="1" u="sng" dirty="0" smtClean="0"/>
              <a:t>Datos públicos</a:t>
            </a:r>
            <a:r>
              <a:rPr lang="es-PE" dirty="0" smtClean="0"/>
              <a:t>: Fallecidos confirmados y sospechosos del </a:t>
            </a:r>
            <a:r>
              <a:rPr lang="es-PE" dirty="0" err="1" smtClean="0"/>
              <a:t>Sinadef</a:t>
            </a:r>
            <a:r>
              <a:rPr lang="es-PE" dirty="0" smtClean="0"/>
              <a:t>, o</a:t>
            </a:r>
            <a:r>
              <a:rPr lang="es-MX" dirty="0" err="1" smtClean="0"/>
              <a:t>cupación</a:t>
            </a:r>
            <a:r>
              <a:rPr lang="es-MX" dirty="0" smtClean="0"/>
              <a:t> </a:t>
            </a:r>
            <a:r>
              <a:rPr lang="es-MX" dirty="0"/>
              <a:t>de camas hospitalarias UCI y no UCI de </a:t>
            </a:r>
            <a:r>
              <a:rPr lang="es-MX" dirty="0" err="1" smtClean="0"/>
              <a:t>Susalud</a:t>
            </a:r>
            <a:r>
              <a:rPr lang="es-MX" dirty="0" smtClean="0"/>
              <a:t>, casos confirmados </a:t>
            </a:r>
            <a:r>
              <a:rPr lang="es-PE" dirty="0" smtClean="0"/>
              <a:t>del </a:t>
            </a:r>
            <a:r>
              <a:rPr lang="es-PE" dirty="0"/>
              <a:t>CDC </a:t>
            </a:r>
            <a:r>
              <a:rPr lang="es-PE" dirty="0" smtClean="0"/>
              <a:t>Perú</a:t>
            </a:r>
            <a:r>
              <a:rPr lang="es-MX" dirty="0" smtClean="0"/>
              <a:t>, </a:t>
            </a:r>
            <a:r>
              <a:rPr lang="es-MX" dirty="0" smtClean="0"/>
              <a:t>positividad </a:t>
            </a:r>
            <a:r>
              <a:rPr lang="es-MX" dirty="0" err="1" smtClean="0"/>
              <a:t>antig</a:t>
            </a:r>
            <a:r>
              <a:rPr lang="es-PE" dirty="0" err="1" smtClean="0"/>
              <a:t>énica</a:t>
            </a:r>
            <a:r>
              <a:rPr lang="es-PE" dirty="0" smtClean="0"/>
              <a:t> </a:t>
            </a:r>
            <a:r>
              <a:rPr lang="es-PE" dirty="0" smtClean="0"/>
              <a:t>de </a:t>
            </a:r>
            <a:r>
              <a:rPr lang="es-PE" dirty="0" err="1" smtClean="0"/>
              <a:t>SiCovid</a:t>
            </a:r>
            <a:r>
              <a:rPr lang="es-PE" dirty="0" smtClean="0"/>
              <a:t> y variantes secuenciadas según </a:t>
            </a:r>
            <a:r>
              <a:rPr lang="es-PE" dirty="0"/>
              <a:t>el </a:t>
            </a:r>
            <a:r>
              <a:rPr lang="es-PE" dirty="0" err="1"/>
              <a:t>dashboard</a:t>
            </a:r>
            <a:r>
              <a:rPr lang="es-PE" dirty="0"/>
              <a:t> </a:t>
            </a:r>
            <a:r>
              <a:rPr lang="es-PE" dirty="0" smtClean="0"/>
              <a:t>del </a:t>
            </a:r>
            <a:r>
              <a:rPr lang="es-PE" dirty="0"/>
              <a:t>INS </a:t>
            </a:r>
            <a:endParaRPr lang="es-MX" dirty="0"/>
          </a:p>
          <a:p>
            <a:endParaRPr lang="es-ES" dirty="0" smtClean="0"/>
          </a:p>
          <a:p>
            <a:r>
              <a:rPr lang="es-ES" dirty="0" smtClean="0"/>
              <a:t>Elaborado </a:t>
            </a:r>
            <a:r>
              <a:rPr lang="es-ES" dirty="0"/>
              <a:t>por </a:t>
            </a:r>
            <a:r>
              <a:rPr lang="es-ES" dirty="0" smtClean="0"/>
              <a:t>Andrés </a:t>
            </a:r>
            <a:r>
              <a:rPr lang="es-ES" dirty="0"/>
              <a:t>G. (Willy) </a:t>
            </a:r>
            <a:r>
              <a:rPr lang="es-ES" dirty="0" smtClean="0"/>
              <a:t>Lescano* y Laura </a:t>
            </a:r>
            <a:r>
              <a:rPr lang="es-ES" dirty="0" smtClean="0"/>
              <a:t>Orellana, Christian Ponce, Diego Fano, </a:t>
            </a:r>
            <a:r>
              <a:rPr lang="es-ES" dirty="0"/>
              <a:t>Dennis </a:t>
            </a:r>
            <a:r>
              <a:rPr lang="es-ES" dirty="0" smtClean="0"/>
              <a:t>Pino y Kevin Flores, </a:t>
            </a:r>
            <a:r>
              <a:rPr lang="es-ES" dirty="0"/>
              <a:t>siguiendo pautas desarrolladas con </a:t>
            </a:r>
            <a:r>
              <a:rPr lang="es-ES" dirty="0" smtClean="0"/>
              <a:t>otros </a:t>
            </a:r>
            <a:r>
              <a:rPr lang="es-ES" dirty="0"/>
              <a:t>miembros del </a:t>
            </a:r>
            <a:r>
              <a:rPr lang="es-ES" dirty="0" smtClean="0"/>
              <a:t>grupo</a:t>
            </a:r>
          </a:p>
          <a:p>
            <a:endParaRPr lang="es-ES" dirty="0"/>
          </a:p>
          <a:p>
            <a:r>
              <a:rPr lang="es-ES" dirty="0" smtClean="0"/>
              <a:t>* Ex </a:t>
            </a:r>
            <a:r>
              <a:rPr lang="es-ES" dirty="0"/>
              <a:t>miembro del Grupo </a:t>
            </a:r>
            <a:r>
              <a:rPr lang="es-ES" dirty="0" smtClean="0"/>
              <a:t>Prospectiva, +94761-9799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397646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 smtClean="0"/>
              <a:t>Ocupación de camas de no UCI baja </a:t>
            </a:r>
            <a:r>
              <a:rPr lang="es-PE" sz="3200" b="1" u="sng" dirty="0" smtClean="0">
                <a:solidFill>
                  <a:srgbClr val="FF0000"/>
                </a:solidFill>
              </a:rPr>
              <a:t>sube 0.7%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552342"/>
            <a:ext cx="2770417" cy="4295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 smtClean="0">
                <a:solidFill>
                  <a:srgbClr val="FF0000"/>
                </a:solidFill>
              </a:rPr>
              <a:t>Sube &gt;1</a:t>
            </a:r>
            <a:r>
              <a:rPr lang="es-PE" b="1" dirty="0" smtClean="0">
                <a:solidFill>
                  <a:srgbClr val="FF0000"/>
                </a:solidFill>
              </a:rPr>
              <a:t>%*:</a:t>
            </a:r>
            <a:endParaRPr lang="es-PE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Cusco (1.1</a:t>
            </a:r>
            <a:r>
              <a:rPr lang="es-PE" dirty="0" smtClean="0">
                <a:solidFill>
                  <a:srgbClr val="002060"/>
                </a:solidFill>
              </a:rPr>
              <a:t>%) y Madre </a:t>
            </a:r>
            <a:r>
              <a:rPr lang="es-PE" dirty="0">
                <a:solidFill>
                  <a:srgbClr val="002060"/>
                </a:solidFill>
              </a:rPr>
              <a:t>de Dios (3.6</a:t>
            </a:r>
            <a:r>
              <a:rPr lang="es-PE" dirty="0" smtClean="0">
                <a:solidFill>
                  <a:srgbClr val="002060"/>
                </a:solidFill>
              </a:rPr>
              <a:t>%) en el sur más </a:t>
            </a:r>
            <a:r>
              <a:rPr lang="es-PE" dirty="0">
                <a:solidFill>
                  <a:srgbClr val="002060"/>
                </a:solidFill>
              </a:rPr>
              <a:t>Lima </a:t>
            </a:r>
            <a:r>
              <a:rPr lang="es-PE" dirty="0" smtClean="0">
                <a:solidFill>
                  <a:srgbClr val="002060"/>
                </a:solidFill>
              </a:rPr>
              <a:t>metropolitana (3.3%) y San Martín (1.7%)</a:t>
            </a:r>
            <a:endParaRPr lang="es-PE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 smtClean="0">
                <a:solidFill>
                  <a:srgbClr val="002060"/>
                </a:solidFill>
              </a:rPr>
              <a:t>Una región </a:t>
            </a:r>
            <a:r>
              <a:rPr lang="es-PE" dirty="0" smtClean="0">
                <a:solidFill>
                  <a:srgbClr val="002060"/>
                </a:solidFill>
              </a:rPr>
              <a:t>subió en las tres </a:t>
            </a:r>
            <a:r>
              <a:rPr lang="es-PE" dirty="0" smtClean="0">
                <a:solidFill>
                  <a:srgbClr val="002060"/>
                </a:solidFill>
              </a:rPr>
              <a:t>semanas previas</a:t>
            </a:r>
            <a:endParaRPr lang="es-PE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s-PE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 smtClean="0">
                <a:solidFill>
                  <a:srgbClr val="FF0000"/>
                </a:solidFill>
              </a:rPr>
              <a:t>Se mantiene (±1%) con ocupación &gt;30</a:t>
            </a:r>
            <a:r>
              <a:rPr lang="es-PE" b="1" dirty="0" smtClean="0">
                <a:solidFill>
                  <a:srgbClr val="FF0000"/>
                </a:solidFill>
              </a:rPr>
              <a:t>%**: </a:t>
            </a:r>
            <a:endParaRPr lang="es-PE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 smtClean="0">
                <a:solidFill>
                  <a:srgbClr val="002060"/>
                </a:solidFill>
              </a:rPr>
              <a:t>Ninguna</a:t>
            </a:r>
            <a:endParaRPr lang="es-PE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 smtClean="0">
                <a:solidFill>
                  <a:srgbClr val="002060"/>
                </a:solidFill>
              </a:rPr>
              <a:t>Dos, dos </a:t>
            </a:r>
            <a:r>
              <a:rPr lang="es-PE" dirty="0" smtClean="0">
                <a:solidFill>
                  <a:srgbClr val="002060"/>
                </a:solidFill>
              </a:rPr>
              <a:t>y tres regiones las semanas previas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8791027" y="246083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061226" y="1412224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521543" y="244945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05695" y="3486692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118" y="-81889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 smtClean="0"/>
              <a:t>Casos semanales </a:t>
            </a:r>
            <a:r>
              <a:rPr lang="es-PE" dirty="0" smtClean="0"/>
              <a:t>proyectados por región</a:t>
            </a:r>
            <a:endParaRPr lang="es-PE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117907" y="616632"/>
            <a:ext cx="7151429" cy="432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Subida </a:t>
            </a:r>
            <a:r>
              <a:rPr lang="es-ES" b="1" dirty="0" smtClean="0">
                <a:solidFill>
                  <a:srgbClr val="FF0000"/>
                </a:solidFill>
              </a:rPr>
              <a:t>nacional proyectada: 0.1%, 3.9% semana previa</a:t>
            </a:r>
            <a:endParaRPr lang="es-ES" b="1" dirty="0" smtClean="0">
              <a:solidFill>
                <a:srgbClr val="FF0000"/>
              </a:solidFill>
            </a:endParaRPr>
          </a:p>
          <a:p>
            <a:pPr marL="355600" lvl="1" indent="-133350"/>
            <a:r>
              <a:rPr lang="es-ES" dirty="0" smtClean="0"/>
              <a:t>Piura</a:t>
            </a:r>
            <a:r>
              <a:rPr lang="es-ES" dirty="0" smtClean="0"/>
              <a:t>, Lima metropolitana y </a:t>
            </a:r>
            <a:r>
              <a:rPr lang="es-ES" dirty="0"/>
              <a:t>Junín </a:t>
            </a:r>
            <a:r>
              <a:rPr lang="es-ES" dirty="0" smtClean="0"/>
              <a:t>alza </a:t>
            </a:r>
            <a:r>
              <a:rPr lang="es-ES" dirty="0"/>
              <a:t>dos </a:t>
            </a:r>
            <a:r>
              <a:rPr lang="es-ES" dirty="0" smtClean="0"/>
              <a:t>semanas</a:t>
            </a:r>
            <a:r>
              <a:rPr lang="es-ES" dirty="0" smtClean="0">
                <a:solidFill>
                  <a:srgbClr val="FF0000"/>
                </a:solidFill>
              </a:rPr>
              <a:t>*</a:t>
            </a:r>
          </a:p>
          <a:p>
            <a:pPr marL="355600" lvl="1" indent="-133350"/>
            <a:r>
              <a:rPr lang="es-ES" dirty="0" smtClean="0"/>
              <a:t>Subida importante en Ancash</a:t>
            </a: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149" y="2165013"/>
            <a:ext cx="7005851" cy="50887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" y="794056"/>
            <a:ext cx="5180186" cy="606394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0722687" y="462275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9" name="Rectángulo 8"/>
          <p:cNvSpPr/>
          <p:nvPr/>
        </p:nvSpPr>
        <p:spPr>
          <a:xfrm>
            <a:off x="10724959" y="391534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10" name="Rectángulo 9"/>
          <p:cNvSpPr/>
          <p:nvPr/>
        </p:nvSpPr>
        <p:spPr>
          <a:xfrm>
            <a:off x="6944525" y="388804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34819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487604"/>
            <a:ext cx="3140994" cy="52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 smtClean="0">
                <a:solidFill>
                  <a:srgbClr val="FF0000"/>
                </a:solidFill>
              </a:rPr>
              <a:t>Alta (&gt;5%)*:</a:t>
            </a:r>
            <a:r>
              <a:rPr lang="es-PE" sz="18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PE" sz="1800" dirty="0" smtClean="0">
                <a:solidFill>
                  <a:schemeClr val="tx2">
                    <a:lumMod val="50000"/>
                  </a:schemeClr>
                </a:solidFill>
              </a:rPr>
              <a:t>Ica (5.1%) y 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Ayacucho (6.2</a:t>
            </a:r>
            <a:r>
              <a:rPr lang="es-PE" sz="1800" dirty="0" smtClean="0">
                <a:solidFill>
                  <a:schemeClr val="tx2">
                    <a:lumMod val="50000"/>
                  </a:schemeClr>
                </a:solidFill>
              </a:rPr>
              <a:t>%) más Tumbes (9.9%) y 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San Martín (7.4</a:t>
            </a:r>
            <a:r>
              <a:rPr lang="es-PE" sz="1800" dirty="0" smtClean="0">
                <a:solidFill>
                  <a:schemeClr val="tx2">
                    <a:lumMod val="50000"/>
                  </a:schemeClr>
                </a:solidFill>
              </a:rPr>
              <a:t>%). 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Semanas previas: 5, 5, 7 y 10 regiones</a:t>
            </a:r>
            <a:endParaRPr lang="es-PE" sz="18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 smtClean="0">
                <a:solidFill>
                  <a:schemeClr val="tx2">
                    <a:lumMod val="50000"/>
                  </a:schemeClr>
                </a:solidFill>
              </a:rPr>
              <a:t>Ayacucho y Tumbes repiten cinco semanas. </a:t>
            </a:r>
            <a:endParaRPr lang="es-PE" sz="18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</a:t>
            </a:r>
            <a:r>
              <a:rPr lang="es-PE" sz="1800" b="1" dirty="0" smtClean="0">
                <a:solidFill>
                  <a:srgbClr val="FF0000"/>
                </a:solidFill>
              </a:rPr>
              <a:t>&gt;1%:**</a:t>
            </a:r>
            <a:r>
              <a:rPr lang="es-PE" sz="1800" dirty="0" smtClean="0">
                <a:solidFill>
                  <a:srgbClr val="002060"/>
                </a:solidFill>
              </a:rPr>
              <a:t> </a:t>
            </a:r>
            <a:r>
              <a:rPr lang="es-PE" sz="1800" dirty="0" smtClean="0">
                <a:solidFill>
                  <a:srgbClr val="002060"/>
                </a:solidFill>
              </a:rPr>
              <a:t>Loreto (1.8%) y San Martín (2.8%), Tumbes (</a:t>
            </a:r>
            <a:r>
              <a:rPr lang="es-PE" sz="1800" dirty="0">
                <a:solidFill>
                  <a:srgbClr val="002060"/>
                </a:solidFill>
              </a:rPr>
              <a:t>2.5%), </a:t>
            </a:r>
            <a:r>
              <a:rPr lang="es-PE" sz="1800" dirty="0" smtClean="0">
                <a:solidFill>
                  <a:srgbClr val="002060"/>
                </a:solidFill>
              </a:rPr>
              <a:t>Huancavelica </a:t>
            </a:r>
            <a:r>
              <a:rPr lang="es-PE" sz="1800" dirty="0">
                <a:solidFill>
                  <a:srgbClr val="002060"/>
                </a:solidFill>
              </a:rPr>
              <a:t>(1.2</a:t>
            </a:r>
            <a:r>
              <a:rPr lang="es-PE" sz="1800" dirty="0" smtClean="0">
                <a:solidFill>
                  <a:srgbClr val="002060"/>
                </a:solidFill>
              </a:rPr>
              <a:t>%) y </a:t>
            </a:r>
            <a:r>
              <a:rPr lang="es-PE" sz="1800" dirty="0">
                <a:solidFill>
                  <a:srgbClr val="002060"/>
                </a:solidFill>
              </a:rPr>
              <a:t>Apurímac (1.4</a:t>
            </a:r>
            <a:r>
              <a:rPr lang="es-PE" sz="1800" dirty="0" smtClean="0">
                <a:solidFill>
                  <a:srgbClr val="002060"/>
                </a:solidFill>
              </a:rPr>
              <a:t>%) </a:t>
            </a:r>
            <a:endParaRPr lang="es-PE" sz="1800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 smtClean="0">
                <a:solidFill>
                  <a:srgbClr val="002060"/>
                </a:solidFill>
              </a:rPr>
              <a:t>Tumbes repite</a:t>
            </a:r>
            <a:endParaRPr lang="es-PE" sz="1800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 smtClean="0">
                <a:solidFill>
                  <a:srgbClr val="002060"/>
                </a:solidFill>
              </a:rPr>
              <a:t>Semanas previas: </a:t>
            </a:r>
            <a:r>
              <a:rPr lang="es-PE" sz="1800" dirty="0" smtClean="0">
                <a:solidFill>
                  <a:srgbClr val="002060"/>
                </a:solidFill>
              </a:rPr>
              <a:t>4, 3</a:t>
            </a:r>
            <a:r>
              <a:rPr lang="es-PE" sz="1800" dirty="0" smtClean="0">
                <a:solidFill>
                  <a:srgbClr val="002060"/>
                </a:solidFill>
              </a:rPr>
              <a:t>, 2, 5 y 0 regiones </a:t>
            </a: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 smtClean="0">
                <a:solidFill>
                  <a:srgbClr val="FF0000"/>
                </a:solidFill>
              </a:rPr>
              <a:t>Lima metropolitana </a:t>
            </a:r>
            <a:r>
              <a:rPr lang="es-PE" sz="1800" b="1" dirty="0" smtClean="0">
                <a:solidFill>
                  <a:srgbClr val="FF0000"/>
                </a:solidFill>
              </a:rPr>
              <a:t>sube 0.2%, dos semanas al alza</a:t>
            </a:r>
            <a:endParaRPr lang="es-PE" sz="1800" dirty="0" smtClean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43002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dirty="0" smtClean="0"/>
              <a:t>Positividad antigénica </a:t>
            </a:r>
            <a:r>
              <a:rPr lang="es-PE" sz="3200" b="1" u="sng" dirty="0" smtClean="0">
                <a:solidFill>
                  <a:srgbClr val="FF0000"/>
                </a:solidFill>
              </a:rPr>
              <a:t>sube de 3.01% a </a:t>
            </a:r>
            <a:r>
              <a:rPr lang="es-PE" sz="3200" b="1" u="sng" dirty="0" smtClean="0">
                <a:solidFill>
                  <a:srgbClr val="FF0000"/>
                </a:solidFill>
              </a:rPr>
              <a:t>3.06%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296781" y="3403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299055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924446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9235366" y="2476252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956252" y="3563526"/>
            <a:ext cx="74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297379" y="1454943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7299650" y="365396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608590" y="4862340"/>
            <a:ext cx="74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199" y="-93815"/>
            <a:ext cx="10990904" cy="719458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 smtClean="0"/>
              <a:t>Cambios inciertos en variantes: sesgos del muestreo</a:t>
            </a:r>
            <a:endParaRPr lang="es-PE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028" y="4231194"/>
            <a:ext cx="3603888" cy="26221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58" y="4180487"/>
            <a:ext cx="3647556" cy="26538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" y="4184626"/>
            <a:ext cx="3649085" cy="26538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604" y="1569226"/>
            <a:ext cx="3600990" cy="26189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" y="1477579"/>
            <a:ext cx="3649085" cy="2653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224" y="1493621"/>
            <a:ext cx="3600990" cy="2618902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80" y="54246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 smtClean="0">
                <a:solidFill>
                  <a:srgbClr val="FF0000"/>
                </a:solidFill>
              </a:rPr>
              <a:t>Norte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: Lambda domina pero 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cae, Delta sube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340067" y="53444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 smtClean="0">
                <a:solidFill>
                  <a:srgbClr val="FF0000"/>
                </a:solidFill>
              </a:rPr>
              <a:t>Centro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: Lambda cae, 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Delta reemplaza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8535075" y="542463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 smtClean="0">
                <a:solidFill>
                  <a:srgbClr val="FF0000"/>
                </a:solidFill>
              </a:rPr>
              <a:t>Sur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: Lambda cae, </a:t>
            </a:r>
            <a:r>
              <a:rPr lang="es-MX" dirty="0" smtClean="0">
                <a:solidFill>
                  <a:schemeClr val="tx2">
                    <a:lumMod val="50000"/>
                  </a:schemeClr>
                </a:solidFill>
              </a:rPr>
              <a:t>Delta reemplaza en Ica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 smtClean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200" b="1" dirty="0" smtClean="0"/>
              <a:t>Callao sube</a:t>
            </a:r>
            <a:r>
              <a:rPr lang="es-MX" sz="3200" b="1" dirty="0" smtClean="0"/>
              <a:t>, </a:t>
            </a:r>
            <a:r>
              <a:rPr lang="es-MX" sz="3200" b="1" dirty="0"/>
              <a:t>Lima </a:t>
            </a:r>
            <a:r>
              <a:rPr lang="es-MX" sz="3200" b="1" dirty="0" smtClean="0"/>
              <a:t>metro y región bajan 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 smtClean="0"/>
              <a:t>Lima metro </a:t>
            </a:r>
            <a:r>
              <a:rPr lang="es-ES" sz="2200" b="1" dirty="0" smtClean="0"/>
              <a:t>baja </a:t>
            </a:r>
            <a:r>
              <a:rPr lang="es-ES" sz="2200" b="1" dirty="0" smtClean="0"/>
              <a:t>levemente. </a:t>
            </a:r>
            <a:endParaRPr lang="es-ES" sz="2200" b="1" dirty="0" smtClean="0">
              <a:solidFill>
                <a:srgbClr val="00B050"/>
              </a:solidFill>
            </a:endParaRPr>
          </a:p>
          <a:p>
            <a:r>
              <a:rPr lang="es-ES" sz="2200" b="1" dirty="0" smtClean="0"/>
              <a:t>DIRIS Lima Centro </a:t>
            </a:r>
            <a:r>
              <a:rPr lang="es-ES" sz="2200" b="1" dirty="0" smtClean="0"/>
              <a:t>sube, Lima Norte baja</a:t>
            </a:r>
            <a:endParaRPr lang="es-ES" sz="2200" b="1" dirty="0" smtClean="0"/>
          </a:p>
          <a:p>
            <a:r>
              <a:rPr lang="es-ES" sz="2200" b="1" dirty="0" smtClean="0"/>
              <a:t>Callao </a:t>
            </a:r>
            <a:r>
              <a:rPr lang="es-ES" sz="2200" b="1" dirty="0" smtClean="0"/>
              <a:t>sube levemente dos semanas, </a:t>
            </a:r>
            <a:r>
              <a:rPr lang="es-ES" sz="2200" b="1" dirty="0" smtClean="0"/>
              <a:t>y Lima </a:t>
            </a:r>
            <a:r>
              <a:rPr lang="es-ES" sz="2200" b="1" dirty="0"/>
              <a:t>región </a:t>
            </a:r>
            <a:r>
              <a:rPr lang="es-ES" sz="2200" b="1" dirty="0" smtClean="0"/>
              <a:t>baja</a:t>
            </a:r>
            <a:endParaRPr lang="es-ES" sz="2200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5" y="2471883"/>
            <a:ext cx="2928755" cy="21284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13446"/>
            <a:ext cx="6152703" cy="1856567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 smtClean="0"/>
              <a:t>Costa Centro</a:t>
            </a:r>
            <a:r>
              <a:rPr lang="es-MX" sz="3000" dirty="0" smtClean="0"/>
              <a:t> </a:t>
            </a:r>
            <a:br>
              <a:rPr lang="es-MX" sz="3000" dirty="0" smtClean="0"/>
            </a:br>
            <a:r>
              <a:rPr lang="es-MX" sz="2200" dirty="0" smtClean="0"/>
              <a:t>Fallecidos suben en </a:t>
            </a:r>
            <a:r>
              <a:rPr lang="es-MX" sz="2200" dirty="0" smtClean="0"/>
              <a:t>dos semanas en el </a:t>
            </a:r>
            <a:r>
              <a:rPr lang="es-MX" sz="2200" dirty="0" smtClean="0"/>
              <a:t>Callao. Ocupación camas UCI </a:t>
            </a:r>
            <a:r>
              <a:rPr lang="es-MX" sz="2200" dirty="0" smtClean="0"/>
              <a:t>se mantiene en Callao </a:t>
            </a:r>
            <a:r>
              <a:rPr lang="es-MX" sz="2200" dirty="0" smtClean="0"/>
              <a:t>y no UCI </a:t>
            </a:r>
            <a:r>
              <a:rPr lang="es-MX" sz="2200" dirty="0" smtClean="0"/>
              <a:t>sube en Lima metropolitana. Casos proyectados y positividad </a:t>
            </a:r>
            <a:r>
              <a:rPr lang="es-MX" sz="2200" dirty="0" smtClean="0"/>
              <a:t>antigénica </a:t>
            </a:r>
            <a:r>
              <a:rPr lang="es-MX" sz="2200" dirty="0" smtClean="0"/>
              <a:t>suben por segunda semana en </a:t>
            </a:r>
            <a:r>
              <a:rPr lang="es-MX" sz="2200" dirty="0" smtClean="0"/>
              <a:t>Lima </a:t>
            </a:r>
            <a:r>
              <a:rPr lang="es-MX" sz="2200" dirty="0" smtClean="0"/>
              <a:t>metropolitana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 smtClean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 smtClean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</a:t>
            </a:r>
            <a:r>
              <a:rPr lang="es-MX" sz="1400" dirty="0" smtClean="0">
                <a:solidFill>
                  <a:schemeClr val="bg1"/>
                </a:solidFill>
              </a:rPr>
              <a:t>uben 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</a:t>
            </a:r>
            <a:r>
              <a:rPr lang="es-MX" sz="1400" dirty="0" smtClean="0">
                <a:solidFill>
                  <a:schemeClr val="bg1"/>
                </a:solidFill>
              </a:rPr>
              <a:t>ocho semanas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 smtClean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01082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1.01 fallecidos, </a:t>
            </a:r>
            <a:r>
              <a:rPr lang="es-MX" sz="1400" b="1" dirty="0" smtClean="0">
                <a:solidFill>
                  <a:srgbClr val="FF0000"/>
                </a:solidFill>
              </a:rPr>
              <a:t>subió </a:t>
            </a:r>
            <a:r>
              <a:rPr lang="es-MX" sz="1400" b="1" dirty="0" smtClean="0">
                <a:solidFill>
                  <a:srgbClr val="FF0000"/>
                </a:solidFill>
              </a:rPr>
              <a:t>33%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1" r:link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 r:link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864583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5" r:link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7" r:link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9" r:link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98470" y="20699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402361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0.60 fallecidos, </a:t>
            </a:r>
            <a:r>
              <a:rPr lang="es-MX" sz="1400" b="1" dirty="0" smtClean="0">
                <a:solidFill>
                  <a:srgbClr val="00B050"/>
                </a:solidFill>
              </a:rPr>
              <a:t>bajó </a:t>
            </a:r>
            <a:r>
              <a:rPr lang="es-MX" sz="1400" b="1" dirty="0" smtClean="0">
                <a:solidFill>
                  <a:srgbClr val="00B050"/>
                </a:solidFill>
              </a:rPr>
              <a:t>37%</a:t>
            </a:r>
            <a:endParaRPr lang="es-MX" sz="14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 smtClean="0">
                <a:solidFill>
                  <a:srgbClr val="00B050"/>
                </a:solidFill>
              </a:rPr>
              <a:t>0.86 fallecidos, </a:t>
            </a:r>
            <a:r>
              <a:rPr lang="es-MX" sz="1200" b="1" dirty="0" smtClean="0">
                <a:solidFill>
                  <a:srgbClr val="00B050"/>
                </a:solidFill>
              </a:rPr>
              <a:t>bajó </a:t>
            </a:r>
            <a:r>
              <a:rPr lang="es-MX" sz="1200" b="1" dirty="0" smtClean="0">
                <a:solidFill>
                  <a:srgbClr val="00B050"/>
                </a:solidFill>
              </a:rPr>
              <a:t>7.9%</a:t>
            </a:r>
            <a:endParaRPr lang="es-MX" sz="12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200" dirty="0" smtClean="0">
                <a:solidFill>
                  <a:srgbClr val="FF0000"/>
                </a:solidFill>
              </a:rPr>
              <a:t>Subieron </a:t>
            </a:r>
            <a:r>
              <a:rPr lang="es-MX" sz="1200" dirty="0" smtClean="0">
                <a:solidFill>
                  <a:srgbClr val="FF0000"/>
                </a:solidFill>
              </a:rPr>
              <a:t>tres distritos</a:t>
            </a:r>
            <a:endParaRPr lang="es-MX" sz="1200" dirty="0">
              <a:solidFill>
                <a:srgbClr val="FF0000"/>
              </a:solidFill>
            </a:endParaRP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390946" y="127255"/>
            <a:ext cx="2318855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0.57 fallecidos x millón, </a:t>
            </a:r>
          </a:p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bajó 33%</a:t>
            </a:r>
            <a:endParaRPr lang="es-MX" sz="14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452353" y="4658498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0.56 fallecidos,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0.88 fallecidos</a:t>
            </a:r>
            <a:r>
              <a:rPr lang="es-MX" sz="1400" b="1" dirty="0" smtClean="0">
                <a:solidFill>
                  <a:srgbClr val="00B050"/>
                </a:solidFill>
              </a:rPr>
              <a:t>, bajó 57%</a:t>
            </a:r>
            <a:endParaRPr lang="es-MX" sz="14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MX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817" y="4300062"/>
            <a:ext cx="3519654" cy="2557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Positividad tiene subida irregular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 smtClean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 smtClean="0">
                <a:solidFill>
                  <a:srgbClr val="00B050"/>
                </a:solidFill>
              </a:rPr>
              <a:t>0.76 fallecidos, </a:t>
            </a:r>
            <a:r>
              <a:rPr lang="es-MX" sz="1600" b="1" dirty="0" smtClean="0">
                <a:solidFill>
                  <a:srgbClr val="00B050"/>
                </a:solidFill>
              </a:rPr>
              <a:t>bajó </a:t>
            </a:r>
            <a:r>
              <a:rPr lang="es-MX" sz="1600" b="1" dirty="0" smtClean="0">
                <a:solidFill>
                  <a:srgbClr val="00B050"/>
                </a:solidFill>
              </a:rPr>
              <a:t>27</a:t>
            </a:r>
            <a:r>
              <a:rPr lang="es-MX" sz="1600" b="1" dirty="0" smtClean="0">
                <a:solidFill>
                  <a:srgbClr val="00B050"/>
                </a:solidFill>
              </a:rPr>
              <a:t>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74594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898839" y="1088469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20488" y="295436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6627689" y="18701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495905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 smtClean="0"/>
              <a:t>Costa Sur</a:t>
            </a:r>
            <a:r>
              <a:rPr lang="es-PE" sz="2800" b="1" dirty="0" smtClean="0"/>
              <a:t/>
            </a:r>
            <a:br>
              <a:rPr lang="es-PE" sz="2800" b="1" dirty="0" smtClean="0"/>
            </a:br>
            <a:r>
              <a:rPr lang="es-PE" sz="2800" b="1" dirty="0"/>
              <a:t>Fallecidos </a:t>
            </a:r>
            <a:r>
              <a:rPr lang="es-PE" sz="2800" b="1" dirty="0" smtClean="0"/>
              <a:t>no suben. </a:t>
            </a:r>
            <a:r>
              <a:rPr lang="es-PE" sz="2800" b="1" dirty="0" smtClean="0"/>
              <a:t>Ocupación </a:t>
            </a:r>
            <a:r>
              <a:rPr lang="es-PE" sz="2800" b="1" dirty="0"/>
              <a:t>camas UCI </a:t>
            </a:r>
            <a:r>
              <a:rPr lang="es-PE" sz="2800" b="1" dirty="0" smtClean="0"/>
              <a:t>y no UCI baja</a:t>
            </a:r>
            <a:r>
              <a:rPr lang="es-PE" sz="2800" b="1" dirty="0" smtClean="0"/>
              <a:t>. </a:t>
            </a:r>
            <a:r>
              <a:rPr lang="es-PE" sz="2800" b="1" dirty="0" smtClean="0"/>
              <a:t>Casos bajan. Positividad </a:t>
            </a:r>
            <a:r>
              <a:rPr lang="es-PE" sz="2800" b="1" dirty="0" smtClean="0"/>
              <a:t>antigénica </a:t>
            </a:r>
            <a:r>
              <a:rPr lang="es-PE" sz="2800" b="1" dirty="0" smtClean="0"/>
              <a:t>sube levemente en Tacna</a:t>
            </a:r>
            <a:endParaRPr lang="es-PE" sz="2800" b="1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828801" y="4192952"/>
            <a:ext cx="2073440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0 fallecidos, se mantiene</a:t>
            </a:r>
            <a:endParaRPr lang="es-MX" sz="1400" b="1" dirty="0" smtClean="0">
              <a:solidFill>
                <a:srgbClr val="00B050"/>
              </a:solidFill>
            </a:endParaRPr>
          </a:p>
          <a:p>
            <a:pPr algn="ct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MX" sz="1400" dirty="0">
              <a:solidFill>
                <a:srgbClr val="FF0000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9898839" y="4073646"/>
            <a:ext cx="22106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 smtClean="0">
                <a:solidFill>
                  <a:srgbClr val="00B050"/>
                </a:solidFill>
              </a:rPr>
              <a:t>1.16 fallecidos, </a:t>
            </a:r>
            <a:r>
              <a:rPr lang="es-MX" sz="1400" b="1" dirty="0" smtClean="0">
                <a:solidFill>
                  <a:srgbClr val="00B050"/>
                </a:solidFill>
              </a:rPr>
              <a:t>se mantiene</a:t>
            </a:r>
            <a:endParaRPr lang="es-MX" sz="14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400" b="1" dirty="0" smtClean="0">
                <a:solidFill>
                  <a:srgbClr val="FF0000"/>
                </a:solidFill>
              </a:rPr>
              <a:t> </a:t>
            </a:r>
            <a:endParaRPr lang="es-MX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734922"/>
            <a:ext cx="2902163" cy="2111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809" y="2519278"/>
            <a:ext cx="2931854" cy="213074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r>
              <a:rPr lang="es-PE" sz="3400" b="1" dirty="0" smtClean="0"/>
              <a:t/>
            </a:r>
            <a:br>
              <a:rPr lang="es-PE" sz="3400" b="1" dirty="0" smtClean="0"/>
            </a:br>
            <a:r>
              <a:rPr lang="es-PE" sz="2400" b="1" dirty="0" smtClean="0"/>
              <a:t>Fallecidos suben en </a:t>
            </a:r>
            <a:r>
              <a:rPr lang="es-PE" sz="2400" b="1" dirty="0" smtClean="0"/>
              <a:t>Ayacucho. </a:t>
            </a:r>
            <a:r>
              <a:rPr lang="es-PE" sz="2400" b="1" dirty="0" smtClean="0"/>
              <a:t>Ocupación camas UCI </a:t>
            </a:r>
            <a:r>
              <a:rPr lang="es-PE" sz="2400" b="1" dirty="0" smtClean="0"/>
              <a:t>subió en Cusco y Puno. </a:t>
            </a:r>
            <a:r>
              <a:rPr lang="es-PE" sz="2400" b="1" dirty="0" smtClean="0"/>
              <a:t>Ocupación no UCI </a:t>
            </a:r>
            <a:r>
              <a:rPr lang="es-PE" sz="2400" b="1" dirty="0" smtClean="0"/>
              <a:t>subió </a:t>
            </a:r>
            <a:r>
              <a:rPr lang="es-PE" sz="2400" b="1" dirty="0" smtClean="0"/>
              <a:t>en </a:t>
            </a:r>
            <a:r>
              <a:rPr lang="es-PE" sz="2400" b="1" dirty="0" smtClean="0"/>
              <a:t>Cusco y Madre de Dios. Casos suben en Madre de Dios. Positividad </a:t>
            </a:r>
            <a:r>
              <a:rPr lang="es-PE" sz="2400" b="1" dirty="0" smtClean="0"/>
              <a:t>antigénica alta en </a:t>
            </a:r>
            <a:r>
              <a:rPr lang="es-PE" sz="2400" b="1" dirty="0" smtClean="0"/>
              <a:t>Ayacucho, subió </a:t>
            </a:r>
            <a:r>
              <a:rPr lang="es-PE" sz="2400" b="1" dirty="0" smtClean="0"/>
              <a:t>en </a:t>
            </a:r>
            <a:r>
              <a:rPr lang="es-PE" sz="2400" b="1" dirty="0" smtClean="0"/>
              <a:t>Apurímac</a:t>
            </a:r>
            <a:endParaRPr lang="es-PE" sz="2400" b="1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</a:t>
            </a:r>
            <a:r>
              <a:rPr lang="es-MX" sz="1600" dirty="0" smtClean="0">
                <a:solidFill>
                  <a:schemeClr val="bg1"/>
                </a:solidFill>
              </a:rPr>
              <a:t>suben cuatro semanas</a:t>
            </a:r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 smtClean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/>
              <a:t>  </a:t>
            </a:r>
            <a:endParaRPr lang="es-MX" sz="1600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sube dos semanas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</a:t>
            </a:r>
            <a:r>
              <a:rPr lang="es-MX" sz="1600" dirty="0" smtClean="0">
                <a:solidFill>
                  <a:schemeClr val="bg1"/>
                </a:solidFill>
              </a:rPr>
              <a:t>ocho semanas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</a:t>
            </a:r>
            <a:r>
              <a:rPr lang="es-MX" sz="1600" dirty="0" smtClean="0">
                <a:solidFill>
                  <a:schemeClr val="bg1"/>
                </a:solidFill>
              </a:rPr>
              <a:t>en subida </a:t>
            </a:r>
            <a:r>
              <a:rPr lang="es-MX" sz="1600" dirty="0">
                <a:solidFill>
                  <a:schemeClr val="bg1"/>
                </a:solidFill>
              </a:rPr>
              <a:t>irregular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596393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3549671" y="1834712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7751926" y="2678049"/>
            <a:ext cx="134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990161" y="4772239"/>
            <a:ext cx="2174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 smtClean="0">
                <a:solidFill>
                  <a:srgbClr val="00B050"/>
                </a:solidFill>
              </a:rPr>
              <a:t>1.15 fallecidos, </a:t>
            </a:r>
            <a:r>
              <a:rPr lang="es-MX" sz="1400" b="1" dirty="0" smtClean="0">
                <a:solidFill>
                  <a:srgbClr val="00B050"/>
                </a:solidFill>
              </a:rPr>
              <a:t>bajó </a:t>
            </a:r>
            <a:r>
              <a:rPr lang="es-MX" sz="1400" b="1" dirty="0" smtClean="0">
                <a:solidFill>
                  <a:srgbClr val="00B050"/>
                </a:solidFill>
              </a:rPr>
              <a:t>17%</a:t>
            </a:r>
            <a:endParaRPr lang="es-MX" sz="1400" b="1" dirty="0">
              <a:solidFill>
                <a:srgbClr val="00B050"/>
              </a:solidFill>
            </a:endParaRPr>
          </a:p>
          <a:p>
            <a:pPr algn="r"/>
            <a:r>
              <a:rPr lang="es-MX" sz="1400" dirty="0" smtClean="0">
                <a:solidFill>
                  <a:srgbClr val="FF0000"/>
                </a:solidFill>
              </a:rPr>
              <a:t> 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B050"/>
                </a:solidFill>
              </a:rPr>
              <a:t>1.28 fallecidos, </a:t>
            </a:r>
            <a:r>
              <a:rPr lang="es-MX" sz="1600" b="1" dirty="0">
                <a:solidFill>
                  <a:srgbClr val="FF0000"/>
                </a:solidFill>
              </a:rPr>
              <a:t>subieron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  <a:r>
              <a:rPr lang="es-MX" sz="1600" dirty="0" smtClean="0">
                <a:solidFill>
                  <a:srgbClr val="FF0000"/>
                </a:solidFill>
              </a:rPr>
              <a:t> 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 smtClean="0">
                <a:solidFill>
                  <a:srgbClr val="00B050"/>
                </a:solidFill>
              </a:rPr>
              <a:t>0.82 fallecidos, bajó 67%</a:t>
            </a:r>
            <a:endParaRPr lang="es-MX" sz="1600" dirty="0" smtClean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5" y="4607516"/>
            <a:ext cx="2725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B050"/>
                </a:solidFill>
              </a:rPr>
              <a:t>1.33 fallecidos, se mantienen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B050"/>
                </a:solidFill>
              </a:rPr>
              <a:t>0.95 fallecidos, bajó 44%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  <a:endParaRPr lang="es-MX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2553036"/>
            <a:ext cx="2414090" cy="17566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127" y="3571857"/>
            <a:ext cx="1893130" cy="137584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30469"/>
            <a:ext cx="4478669" cy="2585234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 smtClean="0"/>
              <a:t>Sierra/Selva Centro</a:t>
            </a:r>
            <a:br>
              <a:rPr lang="es-PE" sz="3400" b="1" dirty="0" smtClean="0"/>
            </a:br>
            <a:r>
              <a:rPr lang="es-PE" sz="2200" b="1" dirty="0" smtClean="0"/>
              <a:t>Fallecidos suben </a:t>
            </a:r>
            <a:r>
              <a:rPr lang="es-PE" sz="2200" b="1" dirty="0" smtClean="0"/>
              <a:t>dos semanas en </a:t>
            </a:r>
            <a:r>
              <a:rPr lang="es-PE" sz="2200" b="1" dirty="0" smtClean="0"/>
              <a:t>Huánuco. Ocupación UCI sube </a:t>
            </a:r>
            <a:r>
              <a:rPr lang="es-PE" sz="2200" b="1" dirty="0" smtClean="0"/>
              <a:t>en Pasco y Junín. </a:t>
            </a:r>
            <a:r>
              <a:rPr lang="es-PE" sz="2200" b="1" dirty="0" smtClean="0"/>
              <a:t>Ocupación camas no UCI se </a:t>
            </a:r>
            <a:r>
              <a:rPr lang="es-PE" sz="2200" b="1" dirty="0" smtClean="0"/>
              <a:t>mantiene en Junín. Casos suben una semana en Huancavelica y dos en Junín. Positividad </a:t>
            </a:r>
            <a:r>
              <a:rPr lang="es-PE" sz="2200" b="1" dirty="0" smtClean="0"/>
              <a:t>antigénica </a:t>
            </a:r>
            <a:r>
              <a:rPr lang="es-PE" sz="2200" b="1" dirty="0" smtClean="0"/>
              <a:t>sube en Huancavelica</a:t>
            </a:r>
            <a:endParaRPr lang="es-PE" sz="2200" b="1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 smtClean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sube ocho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6696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774854" y="294405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 smtClean="0">
                <a:solidFill>
                  <a:srgbClr val="FF0000"/>
                </a:solidFill>
              </a:rPr>
              <a:t>78% del pico</a:t>
            </a:r>
            <a:endParaRPr lang="es-MX" sz="1600" b="1" u="sng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Suben </a:t>
            </a:r>
            <a:r>
              <a:rPr lang="es-MX" sz="1600" dirty="0" err="1" smtClean="0">
                <a:solidFill>
                  <a:srgbClr val="FF0000"/>
                </a:solidFill>
              </a:rPr>
              <a:t>Angaraes</a:t>
            </a:r>
            <a:r>
              <a:rPr lang="es-MX" sz="1600" dirty="0" smtClean="0">
                <a:solidFill>
                  <a:srgbClr val="FF0000"/>
                </a:solidFill>
              </a:rPr>
              <a:t> y </a:t>
            </a:r>
            <a:r>
              <a:rPr lang="es-MX" sz="1600" dirty="0" err="1" smtClean="0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 smtClean="0">
                <a:solidFill>
                  <a:srgbClr val="00B050"/>
                </a:solidFill>
              </a:rPr>
              <a:t>0.73 fallecidos, </a:t>
            </a:r>
            <a:r>
              <a:rPr lang="es-MX" sz="1600" b="1" dirty="0" smtClean="0">
                <a:solidFill>
                  <a:srgbClr val="00B050"/>
                </a:solidFill>
              </a:rPr>
              <a:t>se mantiene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 smtClean="0">
                <a:solidFill>
                  <a:srgbClr val="00B050"/>
                </a:solidFill>
              </a:rPr>
              <a:t>0.53 fallecidos, </a:t>
            </a:r>
            <a:r>
              <a:rPr lang="es-MX" sz="1600" b="1" dirty="0" smtClean="0">
                <a:solidFill>
                  <a:srgbClr val="00B050"/>
                </a:solidFill>
              </a:rPr>
              <a:t>se mantiene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 smtClean="0">
                <a:solidFill>
                  <a:srgbClr val="00B050"/>
                </a:solidFill>
              </a:rPr>
              <a:t>0.39 fallecidos, bajó 67%</a:t>
            </a:r>
            <a:endParaRPr lang="es-MX" sz="1600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 smtClean="0">
                <a:solidFill>
                  <a:srgbClr val="00B050"/>
                </a:solidFill>
              </a:rPr>
              <a:t>0.94 fallecidos, </a:t>
            </a:r>
            <a:r>
              <a:rPr lang="es-MX" sz="1600" b="1" dirty="0" smtClean="0">
                <a:solidFill>
                  <a:srgbClr val="FF0000"/>
                </a:solidFill>
              </a:rPr>
              <a:t>subió 67%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081248"/>
            <a:ext cx="3561450" cy="5783579"/>
          </a:xfrm>
        </p:spPr>
        <p:txBody>
          <a:bodyPr>
            <a:normAutofit fontScale="85000" lnSpcReduction="20000"/>
          </a:bodyPr>
          <a:lstStyle/>
          <a:p>
            <a:r>
              <a:rPr lang="es-PE" sz="2200" dirty="0" smtClean="0"/>
              <a:t>Fallecidos semanales bajan 38 fallecidos (17.6%)</a:t>
            </a:r>
          </a:p>
          <a:p>
            <a:pPr marL="355600" lvl="1" indent="-133350"/>
            <a:r>
              <a:rPr lang="es-PE" sz="1800" dirty="0" smtClean="0"/>
              <a:t>Lima metropolitana baja 7.9%, resto del país baja 21.6%</a:t>
            </a:r>
          </a:p>
          <a:p>
            <a:endParaRPr lang="es-PE" sz="2200" dirty="0" smtClean="0"/>
          </a:p>
          <a:p>
            <a:r>
              <a:rPr lang="es-PE" sz="2200" dirty="0" smtClean="0"/>
              <a:t>Ocupación UCI baja 3.0%, </a:t>
            </a:r>
            <a:r>
              <a:rPr lang="es-PE" sz="2200" dirty="0"/>
              <a:t>pero </a:t>
            </a:r>
            <a:r>
              <a:rPr lang="es-PE" sz="2200" b="1" u="sng" dirty="0" smtClean="0">
                <a:solidFill>
                  <a:srgbClr val="FF0000"/>
                </a:solidFill>
              </a:rPr>
              <a:t>ocupación no </a:t>
            </a:r>
            <a:r>
              <a:rPr lang="es-PE" sz="2200" b="1" u="sng" dirty="0">
                <a:solidFill>
                  <a:srgbClr val="FF0000"/>
                </a:solidFill>
              </a:rPr>
              <a:t>UCI </a:t>
            </a:r>
            <a:r>
              <a:rPr lang="es-PE" sz="2200" b="1" u="sng" dirty="0" smtClean="0">
                <a:solidFill>
                  <a:srgbClr val="FF0000"/>
                </a:solidFill>
              </a:rPr>
              <a:t>sube 0.7%</a:t>
            </a:r>
            <a:r>
              <a:rPr lang="es-PE" sz="2200" dirty="0" smtClean="0"/>
              <a:t>. </a:t>
            </a:r>
            <a:r>
              <a:rPr lang="es-PE" sz="2200" b="1" u="sng" dirty="0" smtClean="0">
                <a:solidFill>
                  <a:srgbClr val="FF0000"/>
                </a:solidFill>
              </a:rPr>
              <a:t>UCI y no </a:t>
            </a:r>
            <a:r>
              <a:rPr lang="es-PE" sz="2200" b="1" u="sng" dirty="0">
                <a:solidFill>
                  <a:srgbClr val="FF0000"/>
                </a:solidFill>
              </a:rPr>
              <a:t>UCI </a:t>
            </a:r>
            <a:r>
              <a:rPr lang="es-PE" sz="2200" b="1" u="sng" dirty="0" smtClean="0">
                <a:solidFill>
                  <a:srgbClr val="FF0000"/>
                </a:solidFill>
              </a:rPr>
              <a:t>disponibles </a:t>
            </a:r>
            <a:r>
              <a:rPr lang="es-PE" sz="2200" b="1" u="sng" dirty="0">
                <a:solidFill>
                  <a:srgbClr val="FF0000"/>
                </a:solidFill>
              </a:rPr>
              <a:t>bajan</a:t>
            </a:r>
            <a:endParaRPr lang="es-PE" sz="2200" b="1" u="sng" dirty="0" smtClean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b="1" u="sng" dirty="0" smtClean="0">
                <a:solidFill>
                  <a:srgbClr val="FF0000"/>
                </a:solidFill>
              </a:rPr>
              <a:t>Positividad antigénica sube de 3.01 a 3.06%</a:t>
            </a:r>
            <a:r>
              <a:rPr lang="es-PE" sz="2200" dirty="0" smtClean="0"/>
              <a:t>, vs subida previa similar de 2.97% a 3.01%</a:t>
            </a:r>
          </a:p>
          <a:p>
            <a:endParaRPr lang="es-PE" sz="2200" dirty="0"/>
          </a:p>
          <a:p>
            <a:r>
              <a:rPr lang="es-PE" sz="2200" dirty="0" smtClean="0"/>
              <a:t>Casos proyectados siguen altos luego de subir 3.9%. </a:t>
            </a:r>
            <a:r>
              <a:rPr lang="es-PE" sz="2200" b="1" u="sng" dirty="0" smtClean="0">
                <a:solidFill>
                  <a:srgbClr val="FF0000"/>
                </a:solidFill>
              </a:rPr>
              <a:t>primeras dos semanas de subida desde Marzo 2021</a:t>
            </a:r>
            <a:endParaRPr lang="es-PE" sz="2200" b="1" u="sng" dirty="0" smtClean="0">
              <a:solidFill>
                <a:srgbClr val="FF0000"/>
              </a:solidFill>
            </a:endParaRPr>
          </a:p>
          <a:p>
            <a:endParaRPr lang="es-MX" sz="2200" dirty="0"/>
          </a:p>
          <a:p>
            <a:r>
              <a:rPr lang="es-MX" sz="2200" dirty="0" smtClean="0"/>
              <a:t>Lambda y Gamma siguen bajando,</a:t>
            </a:r>
            <a:r>
              <a:rPr lang="es-MX" sz="2200" b="1" u="sng" dirty="0" smtClean="0">
                <a:solidFill>
                  <a:srgbClr val="FF0000"/>
                </a:solidFill>
              </a:rPr>
              <a:t> Delta reemplaza</a:t>
            </a:r>
            <a:r>
              <a:rPr lang="es-MX" sz="2200" dirty="0" smtClean="0"/>
              <a:t>. Muestreo con riesgo de sesgos</a:t>
            </a:r>
            <a:endParaRPr lang="es-PE" sz="2200" dirty="0" smtClean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06211" y="82939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46178" y="1501251"/>
            <a:ext cx="1954404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050906" y="2183839"/>
            <a:ext cx="1425558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233900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 smtClean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175205" y="4314979"/>
            <a:ext cx="1440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B050"/>
                </a:solidFill>
              </a:rPr>
              <a:t>Cayó 96.5% en 22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75268"/>
            <a:ext cx="3634549" cy="26414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</a:t>
            </a:r>
            <a:r>
              <a:rPr lang="es-MX" sz="1600" dirty="0" smtClean="0">
                <a:solidFill>
                  <a:schemeClr val="bg1"/>
                </a:solidFill>
              </a:rPr>
              <a:t>sube cinco semanas</a:t>
            </a:r>
            <a:endParaRPr lang="es-MX" sz="1600" dirty="0">
              <a:solidFill>
                <a:schemeClr val="bg1"/>
              </a:solidFill>
            </a:endParaRPr>
          </a:p>
          <a:p>
            <a:pPr algn="r"/>
            <a:endParaRPr lang="es-MX" sz="1600" dirty="0" smtClean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 smtClean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 smtClean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 smtClean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78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29733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6723477" y="396594"/>
            <a:ext cx="12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10787763" y="27806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 smtClean="0">
                <a:solidFill>
                  <a:srgbClr val="00B050"/>
                </a:solidFill>
              </a:rPr>
              <a:t>0.28 fallecidos, se mantiene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r"/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80407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 smtClean="0">
                <a:solidFill>
                  <a:srgbClr val="00B050"/>
                </a:solidFill>
              </a:rPr>
              <a:t>0.24 fallecidos, </a:t>
            </a:r>
            <a:r>
              <a:rPr lang="es-MX" sz="1600" b="1" dirty="0" smtClean="0">
                <a:solidFill>
                  <a:srgbClr val="00B050"/>
                </a:solidFill>
              </a:rPr>
              <a:t>se mantiene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r"/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600385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200" b="1" u="sng" dirty="0" smtClean="0"/>
              <a:t>Selva Baja </a:t>
            </a:r>
            <a:r>
              <a:rPr lang="es-PE" sz="3200" b="1" dirty="0" smtClean="0"/>
              <a:t/>
            </a:r>
            <a:br>
              <a:rPr lang="es-PE" sz="3200" b="1" dirty="0" smtClean="0"/>
            </a:br>
            <a:r>
              <a:rPr lang="es-PE" sz="2900" b="1" dirty="0" smtClean="0"/>
              <a:t>Fallecidos se </a:t>
            </a:r>
            <a:r>
              <a:rPr lang="es-PE" sz="2900" b="1" dirty="0" smtClean="0"/>
              <a:t>mantienen. </a:t>
            </a:r>
            <a:r>
              <a:rPr lang="es-PE" sz="2900" b="1" dirty="0" smtClean="0"/>
              <a:t>Ocupación camas UCI </a:t>
            </a:r>
            <a:r>
              <a:rPr lang="es-PE" sz="2900" b="1" dirty="0" smtClean="0"/>
              <a:t>subió en Loreto. Ocupación camas no </a:t>
            </a:r>
            <a:r>
              <a:rPr lang="es-PE" sz="2900" b="1" dirty="0" smtClean="0"/>
              <a:t>UCI </a:t>
            </a:r>
            <a:r>
              <a:rPr lang="es-PE" sz="2900" b="1" dirty="0" smtClean="0"/>
              <a:t>bajó. Casos y positividad </a:t>
            </a:r>
            <a:r>
              <a:rPr lang="es-PE" sz="2900" b="1" dirty="0" smtClean="0"/>
              <a:t>antigénica </a:t>
            </a:r>
            <a:r>
              <a:rPr lang="es-PE" sz="2900" b="1" dirty="0" smtClean="0"/>
              <a:t>subió en Loreto</a:t>
            </a:r>
            <a:endParaRPr lang="es-PE" sz="2900" b="1" dirty="0"/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551" y="2470107"/>
            <a:ext cx="3258331" cy="2368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99882" y="3016729"/>
            <a:ext cx="4932205" cy="1889504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 smtClean="0"/>
              <a:t>Sierra/Selva Norte</a:t>
            </a:r>
            <a:r>
              <a:rPr lang="es-MX" sz="2800" b="1" dirty="0" smtClean="0"/>
              <a:t/>
            </a:r>
            <a:br>
              <a:rPr lang="es-MX" sz="2800" b="1" dirty="0" smtClean="0"/>
            </a:br>
            <a:r>
              <a:rPr lang="es-MX" sz="2400" b="1" dirty="0" smtClean="0"/>
              <a:t>Fallecidos </a:t>
            </a:r>
            <a:r>
              <a:rPr lang="es-MX" sz="2400" b="1" dirty="0" smtClean="0"/>
              <a:t>se mantienen </a:t>
            </a:r>
            <a:r>
              <a:rPr lang="es-MX" sz="2400" b="1" dirty="0" smtClean="0"/>
              <a:t>en Amazonas. Ocupación </a:t>
            </a:r>
            <a:r>
              <a:rPr lang="es-MX" sz="2400" b="1" dirty="0"/>
              <a:t>camas UCI </a:t>
            </a:r>
            <a:r>
              <a:rPr lang="es-MX" sz="2400" b="1" dirty="0" smtClean="0"/>
              <a:t>sube en Amazonas. Ocupación </a:t>
            </a:r>
            <a:r>
              <a:rPr lang="es-MX" sz="2400" b="1" dirty="0" smtClean="0"/>
              <a:t>no </a:t>
            </a:r>
            <a:r>
              <a:rPr lang="es-MX" sz="2400" b="1" dirty="0" smtClean="0"/>
              <a:t>UCI, </a:t>
            </a:r>
            <a:r>
              <a:rPr lang="es-MX" sz="2400" b="1" dirty="0"/>
              <a:t>casos y </a:t>
            </a:r>
            <a:r>
              <a:rPr lang="es-MX" sz="2400" b="1" dirty="0" smtClean="0"/>
              <a:t>positividad </a:t>
            </a:r>
            <a:r>
              <a:rPr lang="es-MX" sz="2400" b="1" dirty="0"/>
              <a:t>antigénica subió </a:t>
            </a:r>
            <a:r>
              <a:rPr lang="es-MX" sz="2400" b="1" dirty="0" smtClean="0"/>
              <a:t>en San Martín, valores altos</a:t>
            </a:r>
            <a:endParaRPr lang="es-PE" sz="24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Positividad sube cuatro semanas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 smtClean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 smtClean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 smtClean="0">
                <a:solidFill>
                  <a:schemeClr val="bg1"/>
                </a:solidFill>
              </a:rPr>
              <a:t>Positividad sube dos semanas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738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67220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4323404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5958471" y="263793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B050"/>
                </a:solidFill>
              </a:rPr>
              <a:t>Cero fallecidos, bajó 100%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r>
              <a:rPr lang="es-MX" sz="1600" dirty="0" smtClean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 smtClean="0">
                <a:solidFill>
                  <a:srgbClr val="00B050"/>
                </a:solidFill>
              </a:rPr>
              <a:t>0.16 fallecidos, bajó 75%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r"/>
            <a:r>
              <a:rPr lang="es-MX" sz="1600" dirty="0" smtClean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91821" y="215078"/>
            <a:ext cx="2647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>
                <a:solidFill>
                  <a:srgbClr val="00B050"/>
                </a:solidFill>
              </a:rPr>
              <a:t>1.34 fallecidos, se mantienen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35" y="2427676"/>
            <a:ext cx="3207415" cy="23310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67717" y="2757350"/>
            <a:ext cx="51515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 smtClean="0"/>
              <a:t>Costa Norte</a:t>
            </a:r>
          </a:p>
          <a:p>
            <a:pPr algn="ctr"/>
            <a:r>
              <a:rPr lang="es-MX" sz="2000" dirty="0" smtClean="0"/>
              <a:t>Fallecidos </a:t>
            </a:r>
            <a:r>
              <a:rPr lang="es-MX" sz="2000" dirty="0" smtClean="0"/>
              <a:t>suben en Piura. Pocas camas </a:t>
            </a:r>
            <a:r>
              <a:rPr lang="es-MX" sz="2000" dirty="0" smtClean="0"/>
              <a:t>UCI </a:t>
            </a:r>
            <a:r>
              <a:rPr lang="es-MX" sz="2000" dirty="0" smtClean="0"/>
              <a:t>libres en Tumbes. No </a:t>
            </a:r>
            <a:r>
              <a:rPr lang="es-MX" sz="2000" dirty="0" smtClean="0"/>
              <a:t>UCI </a:t>
            </a:r>
            <a:r>
              <a:rPr lang="es-MX" sz="2000" dirty="0" smtClean="0"/>
              <a:t>baja. Casos suben en Lambayeque y Piura. Positividad </a:t>
            </a:r>
            <a:r>
              <a:rPr lang="es-MX" sz="2000" dirty="0" smtClean="0"/>
              <a:t>antigénica </a:t>
            </a:r>
            <a:r>
              <a:rPr lang="es-MX" sz="2000" dirty="0" smtClean="0"/>
              <a:t>subió </a:t>
            </a:r>
            <a:r>
              <a:rPr lang="es-MX" sz="2000" dirty="0" smtClean="0"/>
              <a:t>en Tumbes, </a:t>
            </a:r>
            <a:r>
              <a:rPr lang="es-MX" sz="2000" dirty="0" smtClean="0"/>
              <a:t>&gt;5% por cinco semanas</a:t>
            </a:r>
            <a:endParaRPr lang="es-MX" sz="2000" dirty="0" smtClean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 smtClean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 smtClean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 smtClean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016" y="73080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 smtClean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 smtClean="0">
                <a:solidFill>
                  <a:srgbClr val="00B050"/>
                </a:solidFill>
              </a:rPr>
              <a:t>0.65 fallecidos, bajó 25%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5770078" y="259425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 smtClean="0">
                <a:solidFill>
                  <a:srgbClr val="00B050"/>
                </a:solidFill>
              </a:rPr>
              <a:t>0.57 fallecidos, bajo 80%</a:t>
            </a:r>
            <a:endParaRPr lang="es-MX" sz="1600" b="1" dirty="0" smtClean="0">
              <a:solidFill>
                <a:srgbClr val="FF0000"/>
              </a:solidFill>
            </a:endParaRPr>
          </a:p>
          <a:p>
            <a:pPr algn="r"/>
            <a:r>
              <a:rPr lang="es-MX" sz="16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 smtClean="0">
                <a:solidFill>
                  <a:srgbClr val="00B050"/>
                </a:solidFill>
              </a:rPr>
              <a:t>1.19 fallecidos, </a:t>
            </a:r>
            <a:r>
              <a:rPr lang="es-MX" sz="1600" b="1" dirty="0" smtClean="0">
                <a:solidFill>
                  <a:srgbClr val="FF0000"/>
                </a:solidFill>
              </a:rPr>
              <a:t>subió 42%</a:t>
            </a:r>
            <a:endParaRPr lang="es-MX" sz="1600" dirty="0" smtClean="0">
              <a:solidFill>
                <a:srgbClr val="FF0000"/>
              </a:solidFill>
            </a:endParaRP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 </a:t>
            </a:r>
            <a:r>
              <a:rPr lang="es-MX" sz="1600" dirty="0" err="1" smtClean="0">
                <a:solidFill>
                  <a:srgbClr val="FF0000"/>
                </a:solidFill>
              </a:rPr>
              <a:t>Morropón</a:t>
            </a:r>
            <a:r>
              <a:rPr lang="es-MX" sz="1600" dirty="0" smtClean="0">
                <a:solidFill>
                  <a:srgbClr val="FF0000"/>
                </a:solidFill>
              </a:rPr>
              <a:t> subió</a:t>
            </a:r>
            <a:endParaRPr lang="es-MX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 b="1" dirty="0" smtClean="0"/>
              <a:t>Tasa de mortalidad sigue </a:t>
            </a:r>
            <a:r>
              <a:rPr lang="es-PE" sz="3800" b="1" dirty="0" smtClean="0"/>
              <a:t>cayendo, muy baja</a:t>
            </a:r>
            <a:endParaRPr lang="es-PE" sz="3800" b="1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1022377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 smtClean="0"/>
              <a:t>Mortalidad muy baja y uniforme</a:t>
            </a:r>
          </a:p>
          <a:p>
            <a:r>
              <a:rPr lang="es-ES" sz="2600" dirty="0" smtClean="0"/>
              <a:t>Focos leves en el sur</a:t>
            </a:r>
            <a:endParaRPr lang="es-ES" sz="2600" dirty="0" smtClean="0"/>
          </a:p>
          <a:p>
            <a:r>
              <a:rPr lang="es-ES" sz="2600" dirty="0" smtClean="0"/>
              <a:t>Riesgos muy puntuales y variables</a:t>
            </a:r>
          </a:p>
          <a:p>
            <a:pPr lvl="1"/>
            <a:r>
              <a:rPr lang="es-ES" sz="2200" dirty="0" smtClean="0"/>
              <a:t>Tumbes</a:t>
            </a:r>
          </a:p>
          <a:p>
            <a:pPr lvl="1"/>
            <a:r>
              <a:rPr lang="es-ES" sz="2200" dirty="0"/>
              <a:t>Loreto, Amazonas y San Martín</a:t>
            </a:r>
          </a:p>
          <a:p>
            <a:pPr lvl="1"/>
            <a:r>
              <a:rPr lang="es-ES" sz="2200" dirty="0" smtClean="0"/>
              <a:t>Lima metropolitana y Callao</a:t>
            </a:r>
          </a:p>
          <a:p>
            <a:pPr lvl="1"/>
            <a:r>
              <a:rPr lang="es-ES" sz="2200" dirty="0" smtClean="0"/>
              <a:t>Junín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 smtClean="0"/>
              <a:t>Ocupación de </a:t>
            </a:r>
            <a:r>
              <a:rPr lang="es-MX" sz="3200" b="1" dirty="0"/>
              <a:t>camas </a:t>
            </a:r>
            <a:r>
              <a:rPr lang="es-MX" sz="3200" b="1" dirty="0" smtClean="0"/>
              <a:t>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/>
          </a:bodyPr>
          <a:lstStyle/>
          <a:p>
            <a:pPr>
              <a:spcBef>
                <a:spcPts val="2000"/>
              </a:spcBef>
            </a:pPr>
            <a:r>
              <a:rPr lang="es-PE" b="1" u="sng" dirty="0" smtClean="0">
                <a:solidFill>
                  <a:srgbClr val="FF0000"/>
                </a:solidFill>
              </a:rPr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b="1" u="sng" dirty="0" smtClean="0">
                <a:solidFill>
                  <a:srgbClr val="FF0000"/>
                </a:solidFill>
              </a:rPr>
              <a:t>Bajan camas no UCI disponibles</a:t>
            </a:r>
            <a:endParaRPr lang="es-PE" b="1" u="sng" dirty="0">
              <a:solidFill>
                <a:srgbClr val="FF0000"/>
              </a:solidFill>
            </a:endParaRPr>
          </a:p>
          <a:p>
            <a:pPr>
              <a:spcBef>
                <a:spcPts val="2000"/>
              </a:spcBef>
            </a:pPr>
            <a:r>
              <a:rPr lang="es-PE" dirty="0" err="1" smtClean="0"/>
              <a:t>UCIs</a:t>
            </a:r>
            <a:r>
              <a:rPr lang="es-PE" dirty="0" smtClean="0"/>
              <a:t>, ocupación de 51.1%, ~980 libres </a:t>
            </a:r>
            <a:endParaRPr lang="es-PE" dirty="0" smtClean="0"/>
          </a:p>
          <a:p>
            <a:pPr marL="450850" lvl="1">
              <a:spcBef>
                <a:spcPts val="2000"/>
              </a:spcBef>
            </a:pPr>
            <a:r>
              <a:rPr lang="es-PE" dirty="0" smtClean="0"/>
              <a:t>Baja 3.0%, gran caída</a:t>
            </a:r>
          </a:p>
          <a:p>
            <a:pPr>
              <a:spcBef>
                <a:spcPts val="2000"/>
              </a:spcBef>
            </a:pPr>
            <a:r>
              <a:rPr lang="es-PE" dirty="0" smtClean="0"/>
              <a:t>23.2% ocupación camas no UCI</a:t>
            </a:r>
            <a:endParaRPr lang="es-PE" u="sng" dirty="0" smtClean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b="1" u="sng" dirty="0" smtClean="0">
                <a:solidFill>
                  <a:srgbClr val="FF0000"/>
                </a:solidFill>
              </a:rPr>
              <a:t>Sube 0.7%</a:t>
            </a:r>
            <a:r>
              <a:rPr lang="es-PE" dirty="0" smtClean="0"/>
              <a:t>, preocupa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541240" y="4214879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7124" y="-1"/>
            <a:ext cx="7101786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 smtClean="0"/>
              <a:t>Casos semanales por región*</a:t>
            </a:r>
            <a:endParaRPr lang="es-PE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21920" y="3753132"/>
            <a:ext cx="3832413" cy="304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smtClean="0">
                <a:solidFill>
                  <a:srgbClr val="FF0000"/>
                </a:solidFill>
              </a:rPr>
              <a:t>Casos </a:t>
            </a:r>
            <a:r>
              <a:rPr lang="es-ES" b="1" u="sng" dirty="0" smtClean="0">
                <a:solidFill>
                  <a:srgbClr val="FF0000"/>
                </a:solidFill>
              </a:rPr>
              <a:t>proyectados</a:t>
            </a:r>
            <a:r>
              <a:rPr lang="es-ES" b="1" dirty="0" smtClean="0">
                <a:solidFill>
                  <a:srgbClr val="FF0000"/>
                </a:solidFill>
              </a:rPr>
              <a:t> no bajan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Semana previa </a:t>
            </a:r>
            <a:r>
              <a:rPr lang="es-ES" b="1" u="sng" dirty="0" smtClean="0">
                <a:solidFill>
                  <a:srgbClr val="FF0000"/>
                </a:solidFill>
              </a:rPr>
              <a:t>subieron </a:t>
            </a:r>
            <a:r>
              <a:rPr lang="es-ES" b="1" u="sng" dirty="0" smtClean="0">
                <a:solidFill>
                  <a:srgbClr val="FF0000"/>
                </a:solidFill>
              </a:rPr>
              <a:t>3.9%</a:t>
            </a:r>
            <a:endParaRPr lang="es-ES" b="1" u="sng" dirty="0">
              <a:solidFill>
                <a:srgbClr val="FF0000"/>
              </a:solidFill>
            </a:endParaRPr>
          </a:p>
          <a:p>
            <a:pPr marL="355600" lvl="1" indent="-133350"/>
            <a:r>
              <a:rPr lang="es-ES" b="1" u="sng" dirty="0" smtClean="0">
                <a:solidFill>
                  <a:srgbClr val="FF0000"/>
                </a:solidFill>
              </a:rPr>
              <a:t>Piura, </a:t>
            </a:r>
            <a:r>
              <a:rPr lang="es-ES" b="1" u="sng" dirty="0" smtClean="0">
                <a:solidFill>
                  <a:srgbClr val="FF0000"/>
                </a:solidFill>
              </a:rPr>
              <a:t>Lima </a:t>
            </a:r>
            <a:r>
              <a:rPr lang="es-ES" b="1" u="sng" dirty="0" smtClean="0">
                <a:solidFill>
                  <a:srgbClr val="FF0000"/>
                </a:solidFill>
              </a:rPr>
              <a:t>metropolitana y </a:t>
            </a:r>
            <a:r>
              <a:rPr lang="es-ES" b="1" u="sng" dirty="0" smtClean="0">
                <a:solidFill>
                  <a:srgbClr val="FF0000"/>
                </a:solidFill>
              </a:rPr>
              <a:t>Junín </a:t>
            </a:r>
            <a:r>
              <a:rPr lang="es-ES" b="1" u="sng" dirty="0" smtClean="0">
                <a:solidFill>
                  <a:srgbClr val="FF0000"/>
                </a:solidFill>
              </a:rPr>
              <a:t>suben </a:t>
            </a:r>
            <a:r>
              <a:rPr lang="es-ES" b="1" u="sng" dirty="0" smtClean="0">
                <a:solidFill>
                  <a:srgbClr val="FF0000"/>
                </a:solidFill>
              </a:rPr>
              <a:t>dos semanas</a:t>
            </a:r>
          </a:p>
          <a:p>
            <a:endParaRPr lang="es-ES" dirty="0" smtClean="0"/>
          </a:p>
          <a:p>
            <a:r>
              <a:rPr lang="es-ES" dirty="0" smtClean="0"/>
              <a:t>Ajuste x datos incompletos: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 smtClean="0"/>
              <a:t>Corregir últimas semanas: </a:t>
            </a:r>
            <a:r>
              <a:rPr lang="es-ES" dirty="0" smtClean="0"/>
              <a:t>~0.23</a:t>
            </a:r>
            <a:r>
              <a:rPr lang="es-ES" dirty="0"/>
              <a:t>%, 0.56%, 1.71% y 6.70</a:t>
            </a:r>
            <a:r>
              <a:rPr lang="es-ES" dirty="0" smtClean="0"/>
              <a:t>%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" y="794056"/>
            <a:ext cx="8348388" cy="60639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910" y="1"/>
            <a:ext cx="5073090" cy="36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b="1" u="sng" dirty="0" smtClean="0">
                <a:solidFill>
                  <a:srgbClr val="FF0000"/>
                </a:solidFill>
              </a:rPr>
              <a:t>Sube de 3.01% a 3.06%</a:t>
            </a:r>
            <a:r>
              <a:rPr lang="es-PE" sz="2200" dirty="0" smtClean="0"/>
              <a:t> vs alza de 0.04% semana previa</a:t>
            </a:r>
          </a:p>
          <a:p>
            <a:endParaRPr lang="es-PE" sz="2200" dirty="0" smtClean="0"/>
          </a:p>
          <a:p>
            <a:r>
              <a:rPr lang="es-PE" sz="2200" dirty="0" smtClean="0"/>
              <a:t>Similar a subida leve de inicios de agosto (0.05%)</a:t>
            </a:r>
          </a:p>
          <a:p>
            <a:endParaRPr lang="es-PE" sz="2200" dirty="0"/>
          </a:p>
          <a:p>
            <a:r>
              <a:rPr lang="es-PE" sz="2200" dirty="0" smtClean="0"/>
              <a:t>Falta ~25% resultados de la última semana. Positividad bajaría, pero seguiría alta</a:t>
            </a:r>
          </a:p>
          <a:p>
            <a:endParaRPr lang="es-PE" sz="2200" dirty="0" smtClean="0"/>
          </a:p>
          <a:p>
            <a:r>
              <a:rPr lang="es-PE" sz="2200" dirty="0" smtClean="0"/>
              <a:t># de pruebas realizadas subió en semana 36 vs 35</a:t>
            </a:r>
          </a:p>
          <a:p>
            <a:endParaRPr lang="es-PE" sz="2200" dirty="0"/>
          </a:p>
          <a:p>
            <a:r>
              <a:rPr lang="es-PE" sz="2200" b="1" u="sng" dirty="0" smtClean="0">
                <a:solidFill>
                  <a:srgbClr val="FF0000"/>
                </a:solidFill>
              </a:rPr>
              <a:t>Presagia cercanía de 3a ola</a:t>
            </a:r>
            <a:endParaRPr lang="es-PE" sz="2200" b="1" u="sng" dirty="0">
              <a:solidFill>
                <a:srgbClr val="FF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887108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dirty="0"/>
              <a:t>Lima: </a:t>
            </a:r>
            <a:r>
              <a:rPr lang="es-PE" sz="2200" dirty="0" smtClean="0"/>
              <a:t>Lambda y Gamma bajan</a:t>
            </a:r>
            <a:endParaRPr lang="es-PE" sz="2200" dirty="0"/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 smtClean="0"/>
              <a:t>Delta reemplaza. Mu crece levemente</a:t>
            </a:r>
            <a:endParaRPr lang="es-PE" sz="2200" dirty="0"/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 smtClean="0"/>
              <a:t>Pocas muestras, atrasadas una semana. Muestreo?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 smtClean="0"/>
              <a:t>Callao: patrón diferente</a:t>
            </a:r>
            <a:endParaRPr lang="es-PE" sz="2200" b="1" dirty="0" smtClean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 smtClean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 smtClean="0"/>
              <a:t>Fallecidos semanales por región*</a:t>
            </a: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* Datos </a:t>
            </a:r>
            <a:r>
              <a:rPr lang="es-ES" dirty="0"/>
              <a:t>de </a:t>
            </a:r>
            <a:r>
              <a:rPr lang="es-ES" dirty="0" smtClean="0"/>
              <a:t>la semana actual incompletos. Totales </a:t>
            </a:r>
            <a:r>
              <a:rPr lang="es-ES" dirty="0"/>
              <a:t>de fila incluyen </a:t>
            </a:r>
            <a:r>
              <a:rPr lang="es-ES" dirty="0" smtClean="0"/>
              <a:t>semanas </a:t>
            </a:r>
            <a:r>
              <a:rPr lang="es-ES" dirty="0"/>
              <a:t>no </a:t>
            </a:r>
            <a:r>
              <a:rPr lang="es-ES" dirty="0" smtClean="0"/>
              <a:t>mostradas</a:t>
            </a:r>
          </a:p>
          <a:p>
            <a:r>
              <a:rPr lang="es-ES" dirty="0" smtClean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smtClean="0">
                <a:solidFill>
                  <a:srgbClr val="FF0000"/>
                </a:solidFill>
              </a:rPr>
              <a:t>Caída nacional: </a:t>
            </a:r>
            <a:r>
              <a:rPr lang="es-ES" b="1" dirty="0" smtClean="0">
                <a:solidFill>
                  <a:srgbClr val="FF0000"/>
                </a:solidFill>
              </a:rPr>
              <a:t>17.6%, +2.5 veces caída previa</a:t>
            </a:r>
            <a:endParaRPr lang="es-ES" b="1" dirty="0" smtClean="0">
              <a:solidFill>
                <a:srgbClr val="FF0000"/>
              </a:solidFill>
            </a:endParaRPr>
          </a:p>
          <a:p>
            <a:pPr marL="355600" lvl="1" indent="-133350"/>
            <a:r>
              <a:rPr lang="es-ES" dirty="0"/>
              <a:t>Lima metropolitana: </a:t>
            </a:r>
            <a:r>
              <a:rPr lang="es-ES" dirty="0" smtClean="0"/>
              <a:t>7.4-7.9%, </a:t>
            </a:r>
            <a:r>
              <a:rPr lang="es-ES" dirty="0" smtClean="0"/>
              <a:t>tras tres caídas en cuatro semanas</a:t>
            </a:r>
          </a:p>
          <a:p>
            <a:pPr marL="355600" lvl="1" indent="-133350"/>
            <a:r>
              <a:rPr lang="es-ES" dirty="0" smtClean="0"/>
              <a:t>Fuera de Lima cae </a:t>
            </a:r>
            <a:r>
              <a:rPr lang="es-ES" dirty="0" smtClean="0"/>
              <a:t>21.6%</a:t>
            </a:r>
            <a:endParaRPr lang="es-ES" dirty="0" smtClean="0"/>
          </a:p>
          <a:p>
            <a:pPr marL="355600" lvl="1" indent="-133350"/>
            <a:r>
              <a:rPr lang="es-ES" dirty="0"/>
              <a:t>Cae </a:t>
            </a:r>
            <a:r>
              <a:rPr lang="es-ES" dirty="0" smtClean="0"/>
              <a:t>7-8 </a:t>
            </a:r>
            <a:r>
              <a:rPr lang="es-ES" dirty="0" smtClean="0"/>
              <a:t>en </a:t>
            </a:r>
            <a:r>
              <a:rPr lang="es-ES" dirty="0" smtClean="0"/>
              <a:t>Ica, Cusco y Moquegua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Estancamiento </a:t>
            </a:r>
            <a:r>
              <a:rPr lang="es-ES" dirty="0" smtClean="0"/>
              <a:t>sigue:</a:t>
            </a:r>
            <a:endParaRPr lang="es-ES" dirty="0" smtClean="0"/>
          </a:p>
          <a:p>
            <a:pPr marL="355600" lvl="1" indent="-133350">
              <a:spcBef>
                <a:spcPts val="1000"/>
              </a:spcBef>
            </a:pPr>
            <a:r>
              <a:rPr lang="es-ES" dirty="0" smtClean="0"/>
              <a:t>Cuatro regiones suben 2-6</a:t>
            </a:r>
            <a:endParaRPr lang="es-ES" dirty="0" smtClean="0"/>
          </a:p>
          <a:p>
            <a:pPr marL="355600" lvl="1" indent="-133350">
              <a:spcBef>
                <a:spcPts val="1000"/>
              </a:spcBef>
            </a:pPr>
            <a:r>
              <a:rPr lang="es-ES" dirty="0" smtClean="0"/>
              <a:t>Nueve </a:t>
            </a:r>
            <a:r>
              <a:rPr lang="es-ES" dirty="0"/>
              <a:t>regiones no crecen (±1</a:t>
            </a:r>
            <a:r>
              <a:rPr lang="es-ES" dirty="0" smtClean="0"/>
              <a:t>)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 smtClean="0"/>
              <a:t>Cuatro regiones crecen </a:t>
            </a:r>
            <a:r>
              <a:rPr lang="es-ES" dirty="0"/>
              <a:t>poco (2)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 smtClean="0"/>
              <a:t>Mortalida</a:t>
            </a:r>
            <a:r>
              <a:rPr lang="es-ES" dirty="0" smtClean="0"/>
              <a:t>d &lt; 1.5 x millón</a:t>
            </a: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1" y="69291"/>
            <a:ext cx="9224683" cy="6712798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96582" y="1378425"/>
            <a:ext cx="2995418" cy="5650172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800" dirty="0"/>
              <a:t>Perú: &gt;</a:t>
            </a:r>
            <a:r>
              <a:rPr lang="es-PE" sz="1800" dirty="0" smtClean="0"/>
              <a:t>980 </a:t>
            </a:r>
            <a:r>
              <a:rPr lang="es-PE" sz="1800" dirty="0"/>
              <a:t>camas UCI </a:t>
            </a:r>
            <a:r>
              <a:rPr lang="es-PE" sz="1800" dirty="0" smtClean="0"/>
              <a:t>disponibles, sube</a:t>
            </a:r>
            <a:endParaRPr lang="es-PE" sz="1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Lima: </a:t>
            </a:r>
            <a:r>
              <a:rPr lang="es-PE" sz="1800" b="1" dirty="0" smtClean="0">
                <a:solidFill>
                  <a:srgbClr val="FF0000"/>
                </a:solidFill>
              </a:rPr>
              <a:t>295 camas </a:t>
            </a:r>
            <a:r>
              <a:rPr lang="es-PE" sz="1800" b="1" dirty="0">
                <a:solidFill>
                  <a:srgbClr val="FF0000"/>
                </a:solidFill>
              </a:rPr>
              <a:t>UCI </a:t>
            </a:r>
            <a:r>
              <a:rPr lang="es-PE" sz="1800" b="1" dirty="0" smtClean="0">
                <a:solidFill>
                  <a:srgbClr val="FF0000"/>
                </a:solidFill>
              </a:rPr>
              <a:t>libres</a:t>
            </a:r>
            <a:r>
              <a:rPr lang="es-PE" sz="1800" b="1" dirty="0">
                <a:solidFill>
                  <a:srgbClr val="FF0000"/>
                </a:solidFill>
              </a:rPr>
              <a:t>, </a:t>
            </a:r>
            <a:r>
              <a:rPr lang="es-PE" sz="1800" b="1" dirty="0" smtClean="0">
                <a:solidFill>
                  <a:srgbClr val="FF0000"/>
                </a:solidFill>
              </a:rPr>
              <a:t>&gt;294, </a:t>
            </a:r>
            <a:r>
              <a:rPr lang="es-PE" sz="1800" b="1" dirty="0">
                <a:solidFill>
                  <a:srgbClr val="FF0000"/>
                </a:solidFill>
              </a:rPr>
              <a:t>290</a:t>
            </a:r>
            <a:r>
              <a:rPr lang="es-PE" sz="1800" b="1" dirty="0">
                <a:solidFill>
                  <a:srgbClr val="FF0000"/>
                </a:solidFill>
              </a:rPr>
              <a:t>, 231, 235, 198 en semanas previas. Se estanca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 smtClean="0">
                <a:solidFill>
                  <a:srgbClr val="FF0000"/>
                </a:solidFill>
              </a:rPr>
              <a:t>Sólo Tumbes </a:t>
            </a:r>
            <a:r>
              <a:rPr lang="es-PE" sz="1800" b="1" dirty="0" smtClean="0">
                <a:solidFill>
                  <a:srgbClr val="FF0000"/>
                </a:solidFill>
              </a:rPr>
              <a:t>≤</a:t>
            </a:r>
            <a:r>
              <a:rPr lang="es-PE" sz="1800" b="1" dirty="0" smtClean="0">
                <a:solidFill>
                  <a:srgbClr val="FF0000"/>
                </a:solidFill>
              </a:rPr>
              <a:t>5 camas </a:t>
            </a:r>
            <a:r>
              <a:rPr lang="es-PE" sz="1800" b="1" dirty="0" smtClean="0">
                <a:solidFill>
                  <a:srgbClr val="FF0000"/>
                </a:solidFill>
              </a:rPr>
              <a:t>libres*</a:t>
            </a:r>
            <a:endParaRPr lang="es-PE" sz="1800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 smtClean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 smtClean="0">
                <a:solidFill>
                  <a:srgbClr val="FF0000"/>
                </a:solidFill>
              </a:rPr>
              <a:t>Suben &gt;1%**</a:t>
            </a:r>
            <a:r>
              <a:rPr lang="es-PE" sz="1800" dirty="0" smtClean="0">
                <a:solidFill>
                  <a:srgbClr val="002060"/>
                </a:solidFill>
              </a:rPr>
              <a:t> </a:t>
            </a:r>
            <a:r>
              <a:rPr lang="es-PE" sz="1800" dirty="0" smtClean="0">
                <a:solidFill>
                  <a:srgbClr val="002060"/>
                </a:solidFill>
              </a:rPr>
              <a:t>Amazonas (1.7</a:t>
            </a:r>
            <a:r>
              <a:rPr lang="es-PE" sz="1800" dirty="0">
                <a:solidFill>
                  <a:srgbClr val="002060"/>
                </a:solidFill>
              </a:rPr>
              <a:t>%) y </a:t>
            </a:r>
            <a:r>
              <a:rPr lang="es-PE" sz="1800" dirty="0" smtClean="0">
                <a:solidFill>
                  <a:srgbClr val="002060"/>
                </a:solidFill>
              </a:rPr>
              <a:t>Loreto </a:t>
            </a:r>
            <a:r>
              <a:rPr lang="es-PE" sz="1800" dirty="0">
                <a:solidFill>
                  <a:srgbClr val="002060"/>
                </a:solidFill>
              </a:rPr>
              <a:t>(15.2</a:t>
            </a:r>
            <a:r>
              <a:rPr lang="es-PE" sz="1800" dirty="0" smtClean="0">
                <a:solidFill>
                  <a:srgbClr val="002060"/>
                </a:solidFill>
              </a:rPr>
              <a:t>%) en el norte, </a:t>
            </a:r>
            <a:r>
              <a:rPr lang="es-PE" sz="1800" dirty="0" smtClean="0">
                <a:solidFill>
                  <a:srgbClr val="002060"/>
                </a:solidFill>
              </a:rPr>
              <a:t>Pasco (3.2</a:t>
            </a:r>
            <a:r>
              <a:rPr lang="es-PE" sz="1800" dirty="0" smtClean="0">
                <a:solidFill>
                  <a:srgbClr val="002060"/>
                </a:solidFill>
              </a:rPr>
              <a:t>%) y </a:t>
            </a:r>
            <a:r>
              <a:rPr lang="es-PE" sz="1800" dirty="0">
                <a:solidFill>
                  <a:srgbClr val="002060"/>
                </a:solidFill>
              </a:rPr>
              <a:t>Junín (1.2</a:t>
            </a:r>
            <a:r>
              <a:rPr lang="es-PE" sz="1800" dirty="0" smtClean="0">
                <a:solidFill>
                  <a:srgbClr val="002060"/>
                </a:solidFill>
              </a:rPr>
              <a:t>%) en el centro, y Cusco </a:t>
            </a:r>
            <a:r>
              <a:rPr lang="es-PE" sz="1800" dirty="0">
                <a:solidFill>
                  <a:srgbClr val="002060"/>
                </a:solidFill>
              </a:rPr>
              <a:t>(1.7</a:t>
            </a:r>
            <a:r>
              <a:rPr lang="es-PE" sz="1800" dirty="0" smtClean="0">
                <a:solidFill>
                  <a:srgbClr val="002060"/>
                </a:solidFill>
              </a:rPr>
              <a:t>%) y Puno </a:t>
            </a:r>
            <a:r>
              <a:rPr lang="es-PE" sz="1800" dirty="0" smtClean="0">
                <a:solidFill>
                  <a:srgbClr val="002060"/>
                </a:solidFill>
              </a:rPr>
              <a:t>(2.5%) en el sur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 smtClean="0">
                <a:solidFill>
                  <a:srgbClr val="002060"/>
                </a:solidFill>
              </a:rPr>
              <a:t>Loreto antes estancado</a:t>
            </a:r>
            <a:endParaRPr lang="es-PE" sz="1800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 smtClean="0">
                <a:solidFill>
                  <a:srgbClr val="002060"/>
                </a:solidFill>
              </a:rPr>
              <a:t>Nueve </a:t>
            </a:r>
            <a:r>
              <a:rPr lang="es-PE" sz="1800" dirty="0">
                <a:solidFill>
                  <a:srgbClr val="002060"/>
                </a:solidFill>
              </a:rPr>
              <a:t>semanas previas </a:t>
            </a:r>
            <a:r>
              <a:rPr lang="es-PE" sz="1800" dirty="0" smtClean="0">
                <a:solidFill>
                  <a:srgbClr val="002060"/>
                </a:solidFill>
              </a:rPr>
              <a:t>suben </a:t>
            </a:r>
            <a:r>
              <a:rPr lang="es-PE" sz="1800" dirty="0" smtClean="0">
                <a:solidFill>
                  <a:srgbClr val="002060"/>
                </a:solidFill>
              </a:rPr>
              <a:t>2-6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dirty="0" smtClean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u="sng" dirty="0" smtClean="0">
                <a:solidFill>
                  <a:srgbClr val="FF0000"/>
                </a:solidFill>
              </a:rPr>
              <a:t>Se </a:t>
            </a:r>
            <a:r>
              <a:rPr lang="es-PE" sz="1800" b="1" u="sng" dirty="0" smtClean="0">
                <a:solidFill>
                  <a:srgbClr val="FF0000"/>
                </a:solidFill>
              </a:rPr>
              <a:t>mantienen (±1%) pero &gt;30%</a:t>
            </a:r>
            <a:r>
              <a:rPr lang="es-PE" sz="1800" dirty="0" smtClean="0">
                <a:solidFill>
                  <a:srgbClr val="002060"/>
                </a:solidFill>
              </a:rPr>
              <a:t>: </a:t>
            </a:r>
            <a:r>
              <a:rPr lang="es-PE" sz="1800" dirty="0">
                <a:solidFill>
                  <a:srgbClr val="002060"/>
                </a:solidFill>
              </a:rPr>
              <a:t>Tumbes y </a:t>
            </a:r>
            <a:r>
              <a:rPr lang="es-PE" sz="1800" dirty="0" smtClean="0">
                <a:solidFill>
                  <a:srgbClr val="002060"/>
                </a:solidFill>
              </a:rPr>
              <a:t>Callao</a:t>
            </a:r>
            <a:endParaRPr lang="es-PE" sz="1800" dirty="0" smtClean="0">
              <a:solidFill>
                <a:srgbClr val="002060"/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2058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 smtClean="0">
                <a:solidFill>
                  <a:srgbClr val="FF0000"/>
                </a:solidFill>
              </a:rPr>
              <a:t>Alta ocupación </a:t>
            </a:r>
            <a:r>
              <a:rPr lang="es-PE" sz="3200" dirty="0" smtClean="0"/>
              <a:t>de camas UCI: </a:t>
            </a:r>
            <a:r>
              <a:rPr lang="es-PE" sz="3200" dirty="0" smtClean="0"/>
              <a:t>51.1</a:t>
            </a:r>
            <a:r>
              <a:rPr lang="es-PE" sz="3200" dirty="0" smtClean="0"/>
              <a:t>%, cae </a:t>
            </a:r>
            <a:r>
              <a:rPr lang="es-PE" sz="3200" dirty="0" smtClean="0"/>
              <a:t>3.0%</a:t>
            </a:r>
            <a:endParaRPr lang="es-PE" sz="3200" dirty="0"/>
          </a:p>
        </p:txBody>
      </p:sp>
      <p:sp>
        <p:nvSpPr>
          <p:cNvPr id="24" name="Rectángulo 23"/>
          <p:cNvSpPr/>
          <p:nvPr/>
        </p:nvSpPr>
        <p:spPr>
          <a:xfrm>
            <a:off x="701610" y="495133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241384" y="2938633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423713" y="416078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053784" y="3937197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638008" y="1919599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071980" y="1921871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872049" y="3930371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 smtClean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37317</TotalTime>
  <Words>1496</Words>
  <Application>Microsoft Office PowerPoint</Application>
  <PresentationFormat>Panorámica</PresentationFormat>
  <Paragraphs>297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Situación Epidemiológica de la  COVID-19 al 18 de Septiembre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Alta ocupación de camas UCI: 51.1%, cae 3.0%</vt:lpstr>
      <vt:lpstr>Ocupación de camas de no UCI baja sube 0.7%</vt:lpstr>
      <vt:lpstr>Presentación de PowerPoint</vt:lpstr>
      <vt:lpstr>Presentación de PowerPoint</vt:lpstr>
      <vt:lpstr>Cambios inciertos en variantes: sesgos del muestreo</vt:lpstr>
      <vt:lpstr>Análisis macro-regional y regional</vt:lpstr>
      <vt:lpstr>Callao sube, Lima metro y región bajan </vt:lpstr>
      <vt:lpstr>Costa Centro  Fallecidos suben en dos semanas en el Callao. Ocupación camas UCI se mantiene en Callao y no UCI sube en Lima metropolitana. Casos proyectados y positividad antigénica suben por segunda semana en Lima metropolitana</vt:lpstr>
      <vt:lpstr>Costa Sur Fallecidos no suben. Ocupación camas UCI y no UCI baja. Casos bajan. Positividad antigénica sube levemente en Tacna</vt:lpstr>
      <vt:lpstr>Sierra/Selva Sur Fallecidos suben en Ayacucho. Ocupación camas UCI subió en Cusco y Puno. Ocupación no UCI subió en Cusco y Madre de Dios. Casos suben en Madre de Dios. Positividad antigénica alta en Ayacucho, subió en Apurímac</vt:lpstr>
      <vt:lpstr>Sierra/Selva Centro Fallecidos suben dos semanas en Huánuco. Ocupación UCI sube en Pasco y Junín. Ocupación camas no UCI se mantiene en Junín. Casos suben una semana en Huancavelica y dos en Junín. Positividad antigénica sube en Huancavelica</vt:lpstr>
      <vt:lpstr>Selva Baja  Fallecidos se mantienen. Ocupación camas UCI subió en Loreto. Ocupación camas no UCI bajó. Casos y positividad antigénica subió en Loreto</vt:lpstr>
      <vt:lpstr>Sierra/Selva Norte Fallecidos se mantienen en Amazonas. Ocupación camas UCI sube en Amazonas. Ocupación no UCI, casos y positividad antigénica subió en San Martín, valores altos</vt:lpstr>
      <vt:lpstr>Presentación de PowerPoint</vt:lpstr>
      <vt:lpstr>Tasa de mortalidad sigue cayendo, muy baja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Willy Lescano</cp:lastModifiedBy>
  <cp:revision>1106</cp:revision>
  <cp:lastPrinted>2021-07-05T19:20:30Z</cp:lastPrinted>
  <dcterms:created xsi:type="dcterms:W3CDTF">2020-07-09T22:59:19Z</dcterms:created>
  <dcterms:modified xsi:type="dcterms:W3CDTF">2021-09-21T07:18:45Z</dcterms:modified>
</cp:coreProperties>
</file>